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15"/>
  </p:notesMasterIdLst>
  <p:sldIdLst>
    <p:sldId id="256" r:id="rId2"/>
    <p:sldId id="258" r:id="rId3"/>
    <p:sldId id="259" r:id="rId4"/>
    <p:sldId id="278" r:id="rId5"/>
    <p:sldId id="260" r:id="rId6"/>
    <p:sldId id="279" r:id="rId7"/>
    <p:sldId id="276" r:id="rId8"/>
    <p:sldId id="280" r:id="rId9"/>
    <p:sldId id="264" r:id="rId10"/>
    <p:sldId id="265" r:id="rId11"/>
    <p:sldId id="281" r:id="rId12"/>
    <p:sldId id="277"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0498" autoAdjust="0"/>
  </p:normalViewPr>
  <p:slideViewPr>
    <p:cSldViewPr>
      <p:cViewPr>
        <p:scale>
          <a:sx n="100" d="100"/>
          <a:sy n="100" d="100"/>
        </p:scale>
        <p:origin x="-1944" y="-648"/>
      </p:cViewPr>
      <p:guideLst>
        <p:guide orient="horz" pos="2160"/>
        <p:guide pos="2880"/>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dPt>
          <c:dPt>
            <c:idx val="1"/>
            <c:bubble3D val="0"/>
          </c:dPt>
          <c:dPt>
            <c:idx val="2"/>
            <c:bubble3D val="0"/>
          </c:dPt>
          <c:dPt>
            <c:idx val="3"/>
            <c:bubble3D val="0"/>
          </c:dPt>
          <c:cat>
            <c:numRef>
              <c:f>Sheet1!$A$2:$A$5</c:f>
              <c:numCache>
                <c:formatCode>General</c:formatCode>
                <c:ptCount val="4"/>
              </c:numCache>
            </c:numRef>
          </c:cat>
          <c:val>
            <c:numRef>
              <c:f>Sheet1!$B$2:$B$5</c:f>
              <c:numCache>
                <c:formatCode>General</c:formatCode>
                <c:ptCount val="4"/>
                <c:pt idx="0">
                  <c:v>12543</c:v>
                </c:pt>
                <c:pt idx="1">
                  <c:v>3673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sv-S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93D50F-C2B2-4315-AF1B-1B47C035FC0A}" type="datetimeFigureOut">
              <a:rPr lang="en-US" smtClean="0"/>
              <a:t>8/25/2014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BCF4D-D4F2-4E9C-8D7F-28984A7EA231}" type="slidenum">
              <a:rPr lang="en-US" smtClean="0"/>
              <a:t>‹#›</a:t>
            </a:fld>
            <a:endParaRPr lang="en-US"/>
          </a:p>
        </p:txBody>
      </p:sp>
    </p:spTree>
    <p:extLst>
      <p:ext uri="{BB962C8B-B14F-4D97-AF65-F5344CB8AC3E}">
        <p14:creationId xmlns:p14="http://schemas.microsoft.com/office/powerpoint/2010/main" val="1921732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sz="3600" dirty="0" smtClean="0"/>
              <a:t>10 min talk</a:t>
            </a:r>
          </a:p>
          <a:p>
            <a:r>
              <a:rPr lang="sv-SE" sz="3600" dirty="0" smtClean="0"/>
              <a:t>5 min </a:t>
            </a:r>
            <a:r>
              <a:rPr lang="sv-SE" sz="3600" dirty="0" err="1" smtClean="0"/>
              <a:t>discussion</a:t>
            </a:r>
            <a:r>
              <a:rPr lang="sv-SE" sz="3600" dirty="0" smtClean="0"/>
              <a:t> </a:t>
            </a:r>
            <a:r>
              <a:rPr lang="sv-SE" sz="3600" dirty="0" err="1" smtClean="0"/>
              <a:t>chairpersons</a:t>
            </a:r>
            <a:r>
              <a:rPr lang="sv-SE" sz="3600" baseline="0" dirty="0" smtClean="0"/>
              <a:t> (Roger Hall, Bernard </a:t>
            </a:r>
            <a:r>
              <a:rPr lang="sv-SE" sz="3600" baseline="0" dirty="0" err="1" smtClean="0"/>
              <a:t>Iung</a:t>
            </a:r>
            <a:r>
              <a:rPr lang="sv-SE" sz="3600" baseline="0" dirty="0" smtClean="0"/>
              <a:t>) and </a:t>
            </a:r>
            <a:r>
              <a:rPr lang="sv-SE" sz="3600" baseline="0" dirty="0" err="1" smtClean="0"/>
              <a:t>discussants</a:t>
            </a:r>
            <a:r>
              <a:rPr lang="sv-SE" sz="3600" baseline="0" dirty="0" smtClean="0"/>
              <a:t> (Anne </a:t>
            </a:r>
            <a:r>
              <a:rPr lang="sv-SE" sz="3600" baseline="0" dirty="0" err="1" smtClean="0"/>
              <a:t>Demereux</a:t>
            </a:r>
            <a:r>
              <a:rPr lang="sv-SE" sz="3600" baseline="0" dirty="0" smtClean="0"/>
              <a:t>, Sarah Clarke)</a:t>
            </a:r>
            <a:endParaRPr lang="sv-SE" sz="3600" dirty="0" smtClean="0"/>
          </a:p>
          <a:p>
            <a:endParaRPr lang="sv-SE" sz="3600"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a:solidFill>
                  <a:srgbClr val="000066"/>
                </a:solidFill>
                <a:latin typeface="Arial" pitchFamily="34" charset="0"/>
              </a:defRPr>
            </a:lvl1pPr>
            <a:lvl2pPr marL="729057" indent="-280406" defTabSz="914437">
              <a:defRPr sz="1600">
                <a:solidFill>
                  <a:srgbClr val="000066"/>
                </a:solidFill>
                <a:latin typeface="Arial" pitchFamily="34" charset="0"/>
              </a:defRPr>
            </a:lvl2pPr>
            <a:lvl3pPr marL="1121626" indent="-224325" defTabSz="914437">
              <a:defRPr sz="1600">
                <a:solidFill>
                  <a:srgbClr val="000066"/>
                </a:solidFill>
                <a:latin typeface="Arial" pitchFamily="34" charset="0"/>
              </a:defRPr>
            </a:lvl3pPr>
            <a:lvl4pPr marL="1570276" indent="-224325" defTabSz="914437">
              <a:defRPr sz="1600">
                <a:solidFill>
                  <a:srgbClr val="000066"/>
                </a:solidFill>
                <a:latin typeface="Arial" pitchFamily="34" charset="0"/>
              </a:defRPr>
            </a:lvl4pPr>
            <a:lvl5pPr marL="2018927" indent="-224325" defTabSz="914437">
              <a:defRPr sz="1600">
                <a:solidFill>
                  <a:srgbClr val="000066"/>
                </a:solidFill>
                <a:latin typeface="Arial" pitchFamily="34" charset="0"/>
              </a:defRPr>
            </a:lvl5pPr>
            <a:lvl6pPr marL="2467577" indent="-224325" algn="ctr" defTabSz="914437" eaLnBrk="0" fontAlgn="base" hangingPunct="0">
              <a:spcBef>
                <a:spcPct val="0"/>
              </a:spcBef>
              <a:spcAft>
                <a:spcPct val="0"/>
              </a:spcAft>
              <a:defRPr sz="1600">
                <a:solidFill>
                  <a:srgbClr val="000066"/>
                </a:solidFill>
                <a:latin typeface="Arial" pitchFamily="34" charset="0"/>
              </a:defRPr>
            </a:lvl6pPr>
            <a:lvl7pPr marL="2916227" indent="-224325" algn="ctr" defTabSz="914437" eaLnBrk="0" fontAlgn="base" hangingPunct="0">
              <a:spcBef>
                <a:spcPct val="0"/>
              </a:spcBef>
              <a:spcAft>
                <a:spcPct val="0"/>
              </a:spcAft>
              <a:defRPr sz="1600">
                <a:solidFill>
                  <a:srgbClr val="000066"/>
                </a:solidFill>
                <a:latin typeface="Arial" pitchFamily="34" charset="0"/>
              </a:defRPr>
            </a:lvl7pPr>
            <a:lvl8pPr marL="3364878" indent="-224325" algn="ctr" defTabSz="914437" eaLnBrk="0" fontAlgn="base" hangingPunct="0">
              <a:spcBef>
                <a:spcPct val="0"/>
              </a:spcBef>
              <a:spcAft>
                <a:spcPct val="0"/>
              </a:spcAft>
              <a:defRPr sz="1600">
                <a:solidFill>
                  <a:srgbClr val="000066"/>
                </a:solidFill>
                <a:latin typeface="Arial" pitchFamily="34" charset="0"/>
              </a:defRPr>
            </a:lvl8pPr>
            <a:lvl9pPr marL="3813528" indent="-224325" algn="ctr" defTabSz="914437" eaLnBrk="0" fontAlgn="base" hangingPunct="0">
              <a:spcBef>
                <a:spcPct val="0"/>
              </a:spcBef>
              <a:spcAft>
                <a:spcPct val="0"/>
              </a:spcAft>
              <a:defRPr sz="1600">
                <a:solidFill>
                  <a:srgbClr val="000066"/>
                </a:solidFill>
                <a:latin typeface="Arial" pitchFamily="34" charset="0"/>
              </a:defRPr>
            </a:lvl9pPr>
          </a:lstStyle>
          <a:p>
            <a:pPr eaLnBrk="1" hangingPunct="1"/>
            <a:fld id="{723EB478-0182-4DB2-B316-FA900845A6DF}" type="slidenum">
              <a:rPr lang="sv-SE" sz="1200">
                <a:solidFill>
                  <a:schemeClr val="tx1"/>
                </a:solidFill>
              </a:rPr>
              <a:pPr eaLnBrk="1" hangingPunct="1"/>
              <a:t>1</a:t>
            </a:fld>
            <a:endParaRPr lang="sv-SE" sz="120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97" y="915025"/>
            <a:ext cx="4054855" cy="3133882"/>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pPr>
              <a:defRPr/>
            </a:pPr>
            <a:endParaRPr lang="en-US">
              <a:latin typeface="Arial" charset="0"/>
            </a:endParaRPr>
          </a:p>
        </p:txBody>
      </p:sp>
      <p:sp>
        <p:nvSpPr>
          <p:cNvPr id="27651" name="Text Box 2"/>
          <p:cNvSpPr>
            <a:spLocks noGrp="1" noChangeArrowheads="1"/>
          </p:cNvSpPr>
          <p:nvPr>
            <p:ph type="body"/>
          </p:nvPr>
        </p:nvSpPr>
        <p:spPr>
          <a:xfrm>
            <a:off x="1046714" y="4353394"/>
            <a:ext cx="4770783" cy="34774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76333" indent="-76333">
              <a:lnSpc>
                <a:spcPct val="93000"/>
              </a:lnSpc>
              <a:spcBef>
                <a:spcPct val="0"/>
              </a:spcBef>
              <a:buSzPct val="45000"/>
              <a:tabLst>
                <a:tab pos="649609" algn="l"/>
                <a:tab pos="1299217" algn="l"/>
                <a:tab pos="1948825" algn="l"/>
                <a:tab pos="2598433" algn="l"/>
                <a:tab pos="3248042" algn="l"/>
                <a:tab pos="3897650" algn="l"/>
                <a:tab pos="4547259" algn="l"/>
              </a:tabLst>
            </a:pPr>
            <a:r>
              <a:rPr lang="en-GB" dirty="0" smtClean="0">
                <a:latin typeface="Arial" pitchFamily="34" charset="0"/>
                <a:ea typeface="msgothic"/>
                <a:cs typeface="msgothic"/>
              </a:rPr>
              <a:t>These are the main results of the study</a:t>
            </a:r>
          </a:p>
          <a:p>
            <a:pPr marL="76333" indent="-76333">
              <a:lnSpc>
                <a:spcPct val="93000"/>
              </a:lnSpc>
              <a:spcBef>
                <a:spcPct val="0"/>
              </a:spcBef>
              <a:buSzPct val="45000"/>
              <a:tabLst>
                <a:tab pos="649609" algn="l"/>
                <a:tab pos="1299217" algn="l"/>
                <a:tab pos="1948825" algn="l"/>
                <a:tab pos="2598433" algn="l"/>
                <a:tab pos="3248042" algn="l"/>
                <a:tab pos="3897650" algn="l"/>
                <a:tab pos="4547259" algn="l"/>
              </a:tabLst>
            </a:pPr>
            <a:r>
              <a:rPr lang="en-GB" dirty="0" smtClean="0">
                <a:latin typeface="Arial" pitchFamily="34" charset="0"/>
                <a:ea typeface="msgothic"/>
                <a:cs typeface="msgothic"/>
              </a:rPr>
              <a:t>In the overall cohort, 1yr survival was in</a:t>
            </a:r>
            <a:r>
              <a:rPr lang="en-GB" baseline="0" dirty="0" smtClean="0">
                <a:latin typeface="Arial" pitchFamily="34" charset="0"/>
                <a:ea typeface="msgothic"/>
                <a:cs typeface="msgothic"/>
              </a:rPr>
              <a:t> treated patients was 86% and in untreated patients 78%, yielding an un-adjusted HR of 0.73</a:t>
            </a:r>
          </a:p>
          <a:p>
            <a:pPr marL="76333" indent="-76333">
              <a:lnSpc>
                <a:spcPct val="93000"/>
              </a:lnSpc>
              <a:spcBef>
                <a:spcPct val="0"/>
              </a:spcBef>
              <a:buSzPct val="45000"/>
              <a:tabLst>
                <a:tab pos="649609" algn="l"/>
                <a:tab pos="1299217" algn="l"/>
                <a:tab pos="1948825" algn="l"/>
                <a:tab pos="2598433" algn="l"/>
                <a:tab pos="3248042" algn="l"/>
                <a:tab pos="3897650" algn="l"/>
                <a:tab pos="4547259" algn="l"/>
              </a:tabLst>
            </a:pPr>
            <a:r>
              <a:rPr lang="en-GB" baseline="0" dirty="0" smtClean="0">
                <a:latin typeface="Arial" pitchFamily="34" charset="0"/>
                <a:ea typeface="msgothic"/>
                <a:cs typeface="msgothic"/>
              </a:rPr>
              <a:t>In the matched cohort, the difference was much smaller, but still significant, with 80% and 79% 1yr survival respectively, yielding a HR of 0.92</a:t>
            </a:r>
          </a:p>
          <a:p>
            <a:pPr marL="76333" indent="-76333">
              <a:lnSpc>
                <a:spcPct val="93000"/>
              </a:lnSpc>
              <a:spcBef>
                <a:spcPct val="0"/>
              </a:spcBef>
              <a:buSzPct val="45000"/>
              <a:tabLst>
                <a:tab pos="649609" algn="l"/>
                <a:tab pos="1299217" algn="l"/>
                <a:tab pos="1948825" algn="l"/>
                <a:tab pos="2598433" algn="l"/>
                <a:tab pos="3248042" algn="l"/>
                <a:tab pos="3897650" algn="l"/>
                <a:tab pos="4547259" algn="l"/>
              </a:tabLst>
            </a:pPr>
            <a:r>
              <a:rPr lang="en-GB" baseline="0" dirty="0" smtClean="0">
                <a:latin typeface="Arial" pitchFamily="34" charset="0"/>
                <a:ea typeface="msgothic"/>
                <a:cs typeface="msgothic"/>
              </a:rPr>
              <a:t>Curves separated throughout, but at 1 year the NNT was as many as 100</a:t>
            </a:r>
            <a:endParaRPr lang="en-GB" dirty="0" smtClean="0">
              <a:latin typeface="Arial" pitchFamily="34" charset="0"/>
              <a:ea typeface="msgothic"/>
              <a:cs typeface="ms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97" y="915025"/>
            <a:ext cx="4054855" cy="3133882"/>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pPr>
              <a:defRPr/>
            </a:pPr>
            <a:endParaRPr lang="en-US">
              <a:latin typeface="Arial" charset="0"/>
            </a:endParaRPr>
          </a:p>
        </p:txBody>
      </p:sp>
      <p:sp>
        <p:nvSpPr>
          <p:cNvPr id="27651" name="Text Box 2"/>
          <p:cNvSpPr>
            <a:spLocks noGrp="1" noChangeArrowheads="1"/>
          </p:cNvSpPr>
          <p:nvPr>
            <p:ph type="body"/>
          </p:nvPr>
        </p:nvSpPr>
        <p:spPr>
          <a:xfrm>
            <a:off x="1046714" y="4353394"/>
            <a:ext cx="4770783" cy="34774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76333" indent="-76333">
              <a:lnSpc>
                <a:spcPct val="93000"/>
              </a:lnSpc>
              <a:spcBef>
                <a:spcPct val="0"/>
              </a:spcBef>
              <a:buSzPct val="45000"/>
              <a:tabLst>
                <a:tab pos="649609" algn="l"/>
                <a:tab pos="1299217" algn="l"/>
                <a:tab pos="1948825" algn="l"/>
                <a:tab pos="2598433" algn="l"/>
                <a:tab pos="3248042" algn="l"/>
                <a:tab pos="3897650" algn="l"/>
                <a:tab pos="4547259" algn="l"/>
              </a:tabLst>
            </a:pPr>
            <a:r>
              <a:rPr lang="en-GB" dirty="0" smtClean="0">
                <a:latin typeface="Arial" pitchFamily="34" charset="0"/>
                <a:ea typeface="msgothic"/>
                <a:cs typeface="msgothic"/>
              </a:rPr>
              <a:t>These are the main results of the study</a:t>
            </a:r>
          </a:p>
          <a:p>
            <a:pPr marL="76333" indent="-76333">
              <a:lnSpc>
                <a:spcPct val="93000"/>
              </a:lnSpc>
              <a:spcBef>
                <a:spcPct val="0"/>
              </a:spcBef>
              <a:buSzPct val="45000"/>
              <a:tabLst>
                <a:tab pos="649609" algn="l"/>
                <a:tab pos="1299217" algn="l"/>
                <a:tab pos="1948825" algn="l"/>
                <a:tab pos="2598433" algn="l"/>
                <a:tab pos="3248042" algn="l"/>
                <a:tab pos="3897650" algn="l"/>
                <a:tab pos="4547259" algn="l"/>
              </a:tabLst>
            </a:pPr>
            <a:r>
              <a:rPr lang="en-GB" dirty="0" smtClean="0">
                <a:latin typeface="Arial" pitchFamily="34" charset="0"/>
                <a:ea typeface="msgothic"/>
                <a:cs typeface="msgothic"/>
              </a:rPr>
              <a:t>In the overall cohort, 1yr survival was in</a:t>
            </a:r>
            <a:r>
              <a:rPr lang="en-GB" baseline="0" dirty="0" smtClean="0">
                <a:latin typeface="Arial" pitchFamily="34" charset="0"/>
                <a:ea typeface="msgothic"/>
                <a:cs typeface="msgothic"/>
              </a:rPr>
              <a:t> treated patients was 86% and in untreated patients 78%, yielding an un-adjusted HR of 0.73</a:t>
            </a:r>
          </a:p>
          <a:p>
            <a:pPr marL="76333" indent="-76333">
              <a:lnSpc>
                <a:spcPct val="93000"/>
              </a:lnSpc>
              <a:spcBef>
                <a:spcPct val="0"/>
              </a:spcBef>
              <a:buSzPct val="45000"/>
              <a:tabLst>
                <a:tab pos="649609" algn="l"/>
                <a:tab pos="1299217" algn="l"/>
                <a:tab pos="1948825" algn="l"/>
                <a:tab pos="2598433" algn="l"/>
                <a:tab pos="3248042" algn="l"/>
                <a:tab pos="3897650" algn="l"/>
                <a:tab pos="4547259" algn="l"/>
              </a:tabLst>
            </a:pPr>
            <a:r>
              <a:rPr lang="en-GB" baseline="0" dirty="0" smtClean="0">
                <a:latin typeface="Arial" pitchFamily="34" charset="0"/>
                <a:ea typeface="msgothic"/>
                <a:cs typeface="msgothic"/>
              </a:rPr>
              <a:t>In the matched cohort, the difference was much smaller, but still significant, with 80% and 79% 1yr survival respectively, yielding a HR of 0.92</a:t>
            </a:r>
          </a:p>
          <a:p>
            <a:pPr marL="76333" indent="-76333">
              <a:lnSpc>
                <a:spcPct val="93000"/>
              </a:lnSpc>
              <a:spcBef>
                <a:spcPct val="0"/>
              </a:spcBef>
              <a:buSzPct val="45000"/>
              <a:tabLst>
                <a:tab pos="649609" algn="l"/>
                <a:tab pos="1299217" algn="l"/>
                <a:tab pos="1948825" algn="l"/>
                <a:tab pos="2598433" algn="l"/>
                <a:tab pos="3248042" algn="l"/>
                <a:tab pos="3897650" algn="l"/>
                <a:tab pos="4547259" algn="l"/>
              </a:tabLst>
            </a:pPr>
            <a:r>
              <a:rPr lang="en-GB" baseline="0" dirty="0" smtClean="0">
                <a:latin typeface="Arial" pitchFamily="34" charset="0"/>
                <a:ea typeface="msgothic"/>
                <a:cs typeface="msgothic"/>
              </a:rPr>
              <a:t>Curves separated throughout, but at 1 year the NNT was as many as 100</a:t>
            </a:r>
            <a:endParaRPr lang="en-GB" dirty="0" smtClean="0">
              <a:latin typeface="Arial" pitchFamily="34" charset="0"/>
              <a:ea typeface="msgothic"/>
              <a:cs typeface="ms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97" y="915025"/>
            <a:ext cx="4054855" cy="3133882"/>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pPr>
              <a:defRPr/>
            </a:pPr>
            <a:endParaRPr lang="en-US">
              <a:latin typeface="Arial" charset="0"/>
            </a:endParaRPr>
          </a:p>
        </p:txBody>
      </p:sp>
      <p:sp>
        <p:nvSpPr>
          <p:cNvPr id="27651" name="Text Box 2"/>
          <p:cNvSpPr>
            <a:spLocks noGrp="1" noChangeArrowheads="1"/>
          </p:cNvSpPr>
          <p:nvPr>
            <p:ph type="body"/>
          </p:nvPr>
        </p:nvSpPr>
        <p:spPr>
          <a:xfrm>
            <a:off x="1046714" y="4353394"/>
            <a:ext cx="4770783" cy="34774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76333" indent="-76333">
              <a:lnSpc>
                <a:spcPct val="93000"/>
              </a:lnSpc>
              <a:spcBef>
                <a:spcPct val="0"/>
              </a:spcBef>
              <a:buSzPct val="45000"/>
              <a:tabLst>
                <a:tab pos="649609" algn="l"/>
                <a:tab pos="1299217" algn="l"/>
                <a:tab pos="1948825" algn="l"/>
                <a:tab pos="2598433" algn="l"/>
                <a:tab pos="3248042" algn="l"/>
                <a:tab pos="3897650" algn="l"/>
                <a:tab pos="4547259" algn="l"/>
              </a:tabLst>
            </a:pPr>
            <a:r>
              <a:rPr lang="en-GB" dirty="0" smtClean="0">
                <a:latin typeface="Arial" pitchFamily="34" charset="0"/>
                <a:ea typeface="msgothic"/>
                <a:cs typeface="msgothic"/>
              </a:rPr>
              <a:t>HFPEF </a:t>
            </a:r>
            <a:r>
              <a:rPr lang="en-GB" dirty="0" smtClean="0">
                <a:latin typeface="Arial" pitchFamily="34" charset="0"/>
                <a:ea typeface="msgothic"/>
                <a:cs typeface="msgothic"/>
              </a:rPr>
              <a:t>consistent with HFREF. Thus more likely at true </a:t>
            </a:r>
            <a:r>
              <a:rPr lang="en-GB" dirty="0" smtClean="0">
                <a:latin typeface="Arial" pitchFamily="34" charset="0"/>
                <a:ea typeface="msgothic"/>
                <a:cs typeface="msgothic"/>
              </a:rPr>
              <a:t>benefit.</a:t>
            </a:r>
          </a:p>
          <a:p>
            <a:pPr marL="76333" indent="-76333">
              <a:lnSpc>
                <a:spcPct val="93000"/>
              </a:lnSpc>
              <a:spcBef>
                <a:spcPct val="0"/>
              </a:spcBef>
              <a:buSzPct val="45000"/>
              <a:tabLst>
                <a:tab pos="649609" algn="l"/>
                <a:tab pos="1299217" algn="l"/>
                <a:tab pos="1948825" algn="l"/>
                <a:tab pos="2598433" algn="l"/>
                <a:tab pos="3248042" algn="l"/>
                <a:tab pos="3897650" algn="l"/>
                <a:tab pos="4547259" algn="l"/>
              </a:tabLst>
            </a:pPr>
            <a:r>
              <a:rPr lang="en-GB" dirty="0" smtClean="0">
                <a:latin typeface="Arial" pitchFamily="34" charset="0"/>
                <a:ea typeface="msgothic"/>
                <a:cs typeface="msgothic"/>
              </a:rPr>
              <a:t>In RCTs: HR 0.65 (</a:t>
            </a:r>
            <a:r>
              <a:rPr lang="en-GB" dirty="0" err="1" smtClean="0">
                <a:latin typeface="Arial" pitchFamily="34" charset="0"/>
                <a:ea typeface="msgothic"/>
                <a:cs typeface="msgothic"/>
              </a:rPr>
              <a:t>Brophy</a:t>
            </a:r>
            <a:r>
              <a:rPr lang="en-GB" dirty="0" smtClean="0">
                <a:latin typeface="Arial" pitchFamily="34" charset="0"/>
                <a:ea typeface="msgothic"/>
                <a:cs typeface="msgothic"/>
              </a:rPr>
              <a:t>, Ann </a:t>
            </a:r>
            <a:r>
              <a:rPr lang="en-GB" dirty="0" err="1" smtClean="0">
                <a:latin typeface="Arial" pitchFamily="34" charset="0"/>
                <a:ea typeface="msgothic"/>
                <a:cs typeface="msgothic"/>
              </a:rPr>
              <a:t>Int</a:t>
            </a:r>
            <a:r>
              <a:rPr lang="en-GB" dirty="0" smtClean="0">
                <a:latin typeface="Arial" pitchFamily="34" charset="0"/>
                <a:ea typeface="msgothic"/>
                <a:cs typeface="msgothic"/>
              </a:rPr>
              <a:t> Med 2001</a:t>
            </a:r>
          </a:p>
          <a:p>
            <a:pPr marL="76333" indent="-76333">
              <a:lnSpc>
                <a:spcPct val="93000"/>
              </a:lnSpc>
              <a:spcBef>
                <a:spcPct val="0"/>
              </a:spcBef>
              <a:buSzPct val="45000"/>
              <a:tabLst>
                <a:tab pos="649609" algn="l"/>
                <a:tab pos="1299217" algn="l"/>
                <a:tab pos="1948825" algn="l"/>
                <a:tab pos="2598433" algn="l"/>
                <a:tab pos="3248042" algn="l"/>
                <a:tab pos="3897650" algn="l"/>
                <a:tab pos="4547259" algn="l"/>
              </a:tabLst>
            </a:pPr>
            <a:r>
              <a:rPr lang="en-GB" dirty="0" smtClean="0">
                <a:latin typeface="Arial" pitchFamily="34" charset="0"/>
                <a:ea typeface="msgothic"/>
                <a:cs typeface="msgothic"/>
              </a:rPr>
              <a:t>Here:</a:t>
            </a:r>
          </a:p>
          <a:p>
            <a:pPr marL="76333" indent="-76333">
              <a:lnSpc>
                <a:spcPct val="93000"/>
              </a:lnSpc>
              <a:spcBef>
                <a:spcPct val="0"/>
              </a:spcBef>
              <a:buSzPct val="45000"/>
              <a:tabLst>
                <a:tab pos="649609" algn="l"/>
                <a:tab pos="1299217" algn="l"/>
                <a:tab pos="1948825" algn="l"/>
                <a:tab pos="2598433" algn="l"/>
                <a:tab pos="3248042" algn="l"/>
                <a:tab pos="3897650" algn="l"/>
                <a:tab pos="4547259" algn="l"/>
              </a:tabLst>
            </a:pPr>
            <a:r>
              <a:rPr lang="en-GB" dirty="0" smtClean="0">
                <a:latin typeface="Arial" pitchFamily="34" charset="0"/>
                <a:ea typeface="msgothic"/>
                <a:cs typeface="msgothic"/>
              </a:rPr>
              <a:t>Cross-over, early events, no monitoring, comorbidity</a:t>
            </a:r>
            <a:endParaRPr lang="en-GB" dirty="0" smtClean="0">
              <a:latin typeface="Arial" pitchFamily="34" charset="0"/>
              <a:ea typeface="msgothic"/>
              <a:cs typeface="msgothic"/>
            </a:endParaRPr>
          </a:p>
          <a:p>
            <a:pPr marL="76333" indent="-76333">
              <a:lnSpc>
                <a:spcPct val="93000"/>
              </a:lnSpc>
              <a:spcBef>
                <a:spcPct val="0"/>
              </a:spcBef>
              <a:buSzPct val="45000"/>
              <a:tabLst>
                <a:tab pos="649609" algn="l"/>
                <a:tab pos="1299217" algn="l"/>
                <a:tab pos="1948825" algn="l"/>
                <a:tab pos="2598433" algn="l"/>
                <a:tab pos="3248042" algn="l"/>
                <a:tab pos="3897650" algn="l"/>
                <a:tab pos="4547259" algn="l"/>
              </a:tabLst>
            </a:pPr>
            <a:endParaRPr lang="en-GB" dirty="0" smtClean="0">
              <a:latin typeface="Arial" pitchFamily="34" charset="0"/>
              <a:ea typeface="msgothic"/>
              <a:cs typeface="ms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a:solidFill>
                  <a:srgbClr val="000066"/>
                </a:solidFill>
                <a:latin typeface="Arial" pitchFamily="34" charset="0"/>
              </a:defRPr>
            </a:lvl1pPr>
            <a:lvl2pPr marL="729057" indent="-280406" defTabSz="914437">
              <a:defRPr sz="1600">
                <a:solidFill>
                  <a:srgbClr val="000066"/>
                </a:solidFill>
                <a:latin typeface="Arial" pitchFamily="34" charset="0"/>
              </a:defRPr>
            </a:lvl2pPr>
            <a:lvl3pPr marL="1121626" indent="-224325" defTabSz="914437">
              <a:defRPr sz="1600">
                <a:solidFill>
                  <a:srgbClr val="000066"/>
                </a:solidFill>
                <a:latin typeface="Arial" pitchFamily="34" charset="0"/>
              </a:defRPr>
            </a:lvl3pPr>
            <a:lvl4pPr marL="1570276" indent="-224325" defTabSz="914437">
              <a:defRPr sz="1600">
                <a:solidFill>
                  <a:srgbClr val="000066"/>
                </a:solidFill>
                <a:latin typeface="Arial" pitchFamily="34" charset="0"/>
              </a:defRPr>
            </a:lvl4pPr>
            <a:lvl5pPr marL="2018927" indent="-224325" defTabSz="914437">
              <a:defRPr sz="1600">
                <a:solidFill>
                  <a:srgbClr val="000066"/>
                </a:solidFill>
                <a:latin typeface="Arial" pitchFamily="34" charset="0"/>
              </a:defRPr>
            </a:lvl5pPr>
            <a:lvl6pPr marL="2467577" indent="-224325" algn="ctr" defTabSz="914437" eaLnBrk="0" fontAlgn="base" hangingPunct="0">
              <a:spcBef>
                <a:spcPct val="0"/>
              </a:spcBef>
              <a:spcAft>
                <a:spcPct val="0"/>
              </a:spcAft>
              <a:defRPr sz="1600">
                <a:solidFill>
                  <a:srgbClr val="000066"/>
                </a:solidFill>
                <a:latin typeface="Arial" pitchFamily="34" charset="0"/>
              </a:defRPr>
            </a:lvl6pPr>
            <a:lvl7pPr marL="2916227" indent="-224325" algn="ctr" defTabSz="914437" eaLnBrk="0" fontAlgn="base" hangingPunct="0">
              <a:spcBef>
                <a:spcPct val="0"/>
              </a:spcBef>
              <a:spcAft>
                <a:spcPct val="0"/>
              </a:spcAft>
              <a:defRPr sz="1600">
                <a:solidFill>
                  <a:srgbClr val="000066"/>
                </a:solidFill>
                <a:latin typeface="Arial" pitchFamily="34" charset="0"/>
              </a:defRPr>
            </a:lvl7pPr>
            <a:lvl8pPr marL="3364878" indent="-224325" algn="ctr" defTabSz="914437" eaLnBrk="0" fontAlgn="base" hangingPunct="0">
              <a:spcBef>
                <a:spcPct val="0"/>
              </a:spcBef>
              <a:spcAft>
                <a:spcPct val="0"/>
              </a:spcAft>
              <a:defRPr sz="1600">
                <a:solidFill>
                  <a:srgbClr val="000066"/>
                </a:solidFill>
                <a:latin typeface="Arial" pitchFamily="34" charset="0"/>
              </a:defRPr>
            </a:lvl8pPr>
            <a:lvl9pPr marL="3813528" indent="-224325" algn="ctr" defTabSz="914437" eaLnBrk="0" fontAlgn="base" hangingPunct="0">
              <a:spcBef>
                <a:spcPct val="0"/>
              </a:spcBef>
              <a:spcAft>
                <a:spcPct val="0"/>
              </a:spcAft>
              <a:defRPr sz="1600">
                <a:solidFill>
                  <a:srgbClr val="000066"/>
                </a:solidFill>
                <a:latin typeface="Arial" pitchFamily="34" charset="0"/>
              </a:defRPr>
            </a:lvl9pPr>
          </a:lstStyle>
          <a:p>
            <a:r>
              <a:rPr lang="en-US" sz="1200">
                <a:solidFill>
                  <a:schemeClr val="tx1"/>
                </a:solidFill>
                <a:latin typeface="Times" pitchFamily="18" charset="0"/>
              </a:rPr>
              <a:t>Lars Lund, Karolinska Universitetssjukhuset</a:t>
            </a:r>
          </a:p>
        </p:txBody>
      </p:sp>
      <p:sp>
        <p:nvSpPr>
          <p:cNvPr id="307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a:solidFill>
                  <a:srgbClr val="000066"/>
                </a:solidFill>
                <a:latin typeface="Arial" pitchFamily="34" charset="0"/>
              </a:defRPr>
            </a:lvl1pPr>
            <a:lvl2pPr marL="729057" indent="-280406" defTabSz="914437">
              <a:defRPr sz="1600">
                <a:solidFill>
                  <a:srgbClr val="000066"/>
                </a:solidFill>
                <a:latin typeface="Arial" pitchFamily="34" charset="0"/>
              </a:defRPr>
            </a:lvl2pPr>
            <a:lvl3pPr marL="1121626" indent="-224325" defTabSz="914437">
              <a:defRPr sz="1600">
                <a:solidFill>
                  <a:srgbClr val="000066"/>
                </a:solidFill>
                <a:latin typeface="Arial" pitchFamily="34" charset="0"/>
              </a:defRPr>
            </a:lvl3pPr>
            <a:lvl4pPr marL="1570276" indent="-224325" defTabSz="914437">
              <a:defRPr sz="1600">
                <a:solidFill>
                  <a:srgbClr val="000066"/>
                </a:solidFill>
                <a:latin typeface="Arial" pitchFamily="34" charset="0"/>
              </a:defRPr>
            </a:lvl4pPr>
            <a:lvl5pPr marL="2018927" indent="-224325" defTabSz="914437">
              <a:defRPr sz="1600">
                <a:solidFill>
                  <a:srgbClr val="000066"/>
                </a:solidFill>
                <a:latin typeface="Arial" pitchFamily="34" charset="0"/>
              </a:defRPr>
            </a:lvl5pPr>
            <a:lvl6pPr marL="2467577" indent="-224325" algn="ctr" defTabSz="914437" eaLnBrk="0" fontAlgn="base" hangingPunct="0">
              <a:spcBef>
                <a:spcPct val="0"/>
              </a:spcBef>
              <a:spcAft>
                <a:spcPct val="0"/>
              </a:spcAft>
              <a:defRPr sz="1600">
                <a:solidFill>
                  <a:srgbClr val="000066"/>
                </a:solidFill>
                <a:latin typeface="Arial" pitchFamily="34" charset="0"/>
              </a:defRPr>
            </a:lvl6pPr>
            <a:lvl7pPr marL="2916227" indent="-224325" algn="ctr" defTabSz="914437" eaLnBrk="0" fontAlgn="base" hangingPunct="0">
              <a:spcBef>
                <a:spcPct val="0"/>
              </a:spcBef>
              <a:spcAft>
                <a:spcPct val="0"/>
              </a:spcAft>
              <a:defRPr sz="1600">
                <a:solidFill>
                  <a:srgbClr val="000066"/>
                </a:solidFill>
                <a:latin typeface="Arial" pitchFamily="34" charset="0"/>
              </a:defRPr>
            </a:lvl7pPr>
            <a:lvl8pPr marL="3364878" indent="-224325" algn="ctr" defTabSz="914437" eaLnBrk="0" fontAlgn="base" hangingPunct="0">
              <a:spcBef>
                <a:spcPct val="0"/>
              </a:spcBef>
              <a:spcAft>
                <a:spcPct val="0"/>
              </a:spcAft>
              <a:defRPr sz="1600">
                <a:solidFill>
                  <a:srgbClr val="000066"/>
                </a:solidFill>
                <a:latin typeface="Arial" pitchFamily="34" charset="0"/>
              </a:defRPr>
            </a:lvl8pPr>
            <a:lvl9pPr marL="3813528" indent="-224325" algn="ctr" defTabSz="914437" eaLnBrk="0" fontAlgn="base" hangingPunct="0">
              <a:spcBef>
                <a:spcPct val="0"/>
              </a:spcBef>
              <a:spcAft>
                <a:spcPct val="0"/>
              </a:spcAft>
              <a:defRPr sz="1600">
                <a:solidFill>
                  <a:srgbClr val="000066"/>
                </a:solidFill>
                <a:latin typeface="Arial" pitchFamily="34" charset="0"/>
              </a:defRPr>
            </a:lvl9pPr>
          </a:lstStyle>
          <a:p>
            <a:fld id="{76871055-A61F-48D3-9FAF-9DD0560ADE1C}" type="slidenum">
              <a:rPr lang="en-US" sz="1200">
                <a:solidFill>
                  <a:schemeClr val="tx1"/>
                </a:solidFill>
                <a:latin typeface="Times" pitchFamily="18" charset="0"/>
              </a:rPr>
              <a:pPr/>
              <a:t>13</a:t>
            </a:fld>
            <a:endParaRPr lang="en-US" sz="1200">
              <a:solidFill>
                <a:schemeClr val="tx1"/>
              </a:solidFill>
              <a:latin typeface="Times" pitchFamily="18" charset="0"/>
            </a:endParaRPr>
          </a:p>
        </p:txBody>
      </p:sp>
      <p:sp>
        <p:nvSpPr>
          <p:cNvPr id="30724" name="Rectangle 2"/>
          <p:cNvSpPr>
            <a:spLocks noGrp="1" noRot="1" noChangeAspect="1" noChangeArrowheads="1" noTextEdit="1"/>
          </p:cNvSpPr>
          <p:nvPr>
            <p:ph type="sldImg"/>
          </p:nvPr>
        </p:nvSpPr>
        <p:spPr>
          <a:solidFill>
            <a:srgbClr val="FFFFFF"/>
          </a:solidFill>
          <a:ln/>
        </p:spPr>
      </p:sp>
      <p:sp>
        <p:nvSpPr>
          <p:cNvPr id="30725" name="Rectangle 3"/>
          <p:cNvSpPr>
            <a:spLocks noGrp="1" noChangeArrowheads="1"/>
          </p:cNvSpPr>
          <p:nvPr>
            <p:ph type="body" idx="1"/>
          </p:nvPr>
        </p:nvSpPr>
        <p:spPr>
          <a:solidFill>
            <a:srgbClr val="FFFFFF"/>
          </a:solidFill>
          <a:ln>
            <a:solidFill>
              <a:srgbClr val="000000"/>
            </a:solidFill>
          </a:ln>
        </p:spPr>
        <p:txBody>
          <a:bodyPr/>
          <a:lstStyle/>
          <a:p>
            <a:pPr marL="76333" indent="-76333">
              <a:lnSpc>
                <a:spcPct val="93000"/>
              </a:lnSpc>
              <a:spcBef>
                <a:spcPct val="0"/>
              </a:spcBef>
              <a:buSzPct val="45000"/>
              <a:tabLst>
                <a:tab pos="649609" algn="l"/>
                <a:tab pos="1299217" algn="l"/>
                <a:tab pos="1948825" algn="l"/>
                <a:tab pos="2598433" algn="l"/>
                <a:tab pos="3248042" algn="l"/>
                <a:tab pos="3897650" algn="l"/>
                <a:tab pos="4547259" algn="l"/>
              </a:tabLst>
            </a:pPr>
            <a:r>
              <a:rPr lang="en-US" baseline="0" dirty="0" smtClean="0"/>
              <a:t>Re-hospitalization: </a:t>
            </a:r>
            <a:r>
              <a:rPr lang="en-GB" dirty="0" smtClean="0">
                <a:latin typeface="Arial" pitchFamily="34" charset="0"/>
                <a:ea typeface="msgothic"/>
                <a:cs typeface="msgothic"/>
              </a:rPr>
              <a:t>1. not adjudicated</a:t>
            </a:r>
            <a:r>
              <a:rPr lang="en-GB" baseline="0" dirty="0" smtClean="0">
                <a:latin typeface="Arial" pitchFamily="34" charset="0"/>
                <a:ea typeface="msgothic"/>
                <a:cs typeface="msgothic"/>
              </a:rPr>
              <a:t> and included ICD-10 also for 2</a:t>
            </a:r>
            <a:r>
              <a:rPr lang="en-GB" baseline="30000" dirty="0" smtClean="0">
                <a:latin typeface="Arial" pitchFamily="34" charset="0"/>
                <a:ea typeface="msgothic"/>
                <a:cs typeface="msgothic"/>
              </a:rPr>
              <a:t>nd</a:t>
            </a:r>
            <a:r>
              <a:rPr lang="en-GB" baseline="0" dirty="0" smtClean="0">
                <a:latin typeface="Arial" pitchFamily="34" charset="0"/>
                <a:ea typeface="msgothic"/>
                <a:cs typeface="msgothic"/>
              </a:rPr>
              <a:t> position: not cause. 2. we have shown that non-CV </a:t>
            </a:r>
            <a:r>
              <a:rPr lang="en-GB" baseline="0" dirty="0" err="1" smtClean="0">
                <a:latin typeface="Arial" pitchFamily="34" charset="0"/>
                <a:ea typeface="msgothic"/>
                <a:cs typeface="msgothic"/>
              </a:rPr>
              <a:t>morb</a:t>
            </a:r>
            <a:r>
              <a:rPr lang="en-GB" baseline="0" dirty="0" smtClean="0">
                <a:latin typeface="Arial" pitchFamily="34" charset="0"/>
                <a:ea typeface="msgothic"/>
                <a:cs typeface="msgothic"/>
              </a:rPr>
              <a:t> predict </a:t>
            </a:r>
            <a:r>
              <a:rPr lang="en-GB" baseline="0" dirty="0" err="1" smtClean="0">
                <a:latin typeface="Arial" pitchFamily="34" charset="0"/>
                <a:ea typeface="msgothic"/>
                <a:cs typeface="msgothic"/>
              </a:rPr>
              <a:t>hosp</a:t>
            </a:r>
            <a:r>
              <a:rPr lang="en-GB" baseline="0" dirty="0" smtClean="0">
                <a:latin typeface="Arial" pitchFamily="34" charset="0"/>
                <a:ea typeface="msgothic"/>
                <a:cs typeface="msgothic"/>
              </a:rPr>
              <a:t>, even HF hosp. 3. </a:t>
            </a:r>
            <a:r>
              <a:rPr lang="en-US" baseline="0" dirty="0" smtClean="0">
                <a:latin typeface="Arial" pitchFamily="34" charset="0"/>
                <a:ea typeface="msgothic"/>
                <a:cs typeface="msgothic"/>
              </a:rPr>
              <a:t>Older and more comorbidity than in RCTs  more complications  hospitalization. 4. paradoxical nature of re-</a:t>
            </a:r>
            <a:r>
              <a:rPr lang="en-US" baseline="0" dirty="0" err="1" smtClean="0">
                <a:latin typeface="Arial" pitchFamily="34" charset="0"/>
                <a:ea typeface="msgothic"/>
                <a:cs typeface="msgothic"/>
              </a:rPr>
              <a:t>hosp</a:t>
            </a:r>
            <a:r>
              <a:rPr lang="en-US" baseline="0" dirty="0" smtClean="0">
                <a:latin typeface="Arial" pitchFamily="34" charset="0"/>
                <a:ea typeface="msgothic"/>
                <a:cs typeface="msgothic"/>
              </a:rPr>
              <a:t>: see, no diff early.. HF </a:t>
            </a:r>
            <a:r>
              <a:rPr lang="en-US" baseline="0" dirty="0" err="1" smtClean="0">
                <a:latin typeface="Arial" pitchFamily="34" charset="0"/>
                <a:ea typeface="msgothic"/>
                <a:cs typeface="msgothic"/>
              </a:rPr>
              <a:t>hosp</a:t>
            </a:r>
            <a:r>
              <a:rPr lang="en-US" baseline="0" dirty="0" smtClean="0">
                <a:latin typeface="Arial" pitchFamily="34" charset="0"/>
                <a:ea typeface="msgothic"/>
                <a:cs typeface="msgothic"/>
              </a:rPr>
              <a:t> may be INVERSELY </a:t>
            </a:r>
            <a:r>
              <a:rPr lang="en-US" baseline="0" dirty="0" err="1" smtClean="0">
                <a:latin typeface="Arial" pitchFamily="34" charset="0"/>
                <a:ea typeface="msgothic"/>
                <a:cs typeface="msgothic"/>
              </a:rPr>
              <a:t>realted</a:t>
            </a:r>
            <a:r>
              <a:rPr lang="en-US" baseline="0" dirty="0" smtClean="0">
                <a:latin typeface="Arial" pitchFamily="34" charset="0"/>
                <a:ea typeface="msgothic"/>
                <a:cs typeface="msgothic"/>
              </a:rPr>
              <a:t> to </a:t>
            </a:r>
            <a:r>
              <a:rPr lang="en-US" baseline="0" dirty="0" err="1" smtClean="0">
                <a:latin typeface="Arial" pitchFamily="34" charset="0"/>
                <a:ea typeface="msgothic"/>
                <a:cs typeface="msgothic"/>
              </a:rPr>
              <a:t>moartality</a:t>
            </a:r>
            <a:r>
              <a:rPr lang="en-US" baseline="0" dirty="0" smtClean="0">
                <a:latin typeface="Arial" pitchFamily="34" charset="0"/>
                <a:ea typeface="msgothic"/>
                <a:cs typeface="msgothic"/>
              </a:rPr>
              <a:t> (</a:t>
            </a:r>
            <a:r>
              <a:rPr lang="en-US" baseline="0" dirty="0" err="1" smtClean="0">
                <a:latin typeface="Arial" pitchFamily="34" charset="0"/>
                <a:ea typeface="msgothic"/>
                <a:cs typeface="msgothic"/>
              </a:rPr>
              <a:t>Krumholtz</a:t>
            </a:r>
            <a:r>
              <a:rPr lang="en-US" baseline="0" dirty="0" smtClean="0">
                <a:latin typeface="Arial" pitchFamily="34" charset="0"/>
                <a:ea typeface="msgothic"/>
                <a:cs typeface="msgothic"/>
              </a:rPr>
              <a:t> again)</a:t>
            </a:r>
          </a:p>
          <a:p>
            <a:pPr marL="76333" indent="-76333">
              <a:lnSpc>
                <a:spcPct val="93000"/>
              </a:lnSpc>
              <a:spcBef>
                <a:spcPct val="0"/>
              </a:spcBef>
              <a:buSzPct val="45000"/>
              <a:tabLst>
                <a:tab pos="649609" algn="l"/>
                <a:tab pos="1299217" algn="l"/>
                <a:tab pos="1948825" algn="l"/>
                <a:tab pos="2598433" algn="l"/>
                <a:tab pos="3248042" algn="l"/>
                <a:tab pos="3897650" algn="l"/>
                <a:tab pos="4547259" algn="l"/>
              </a:tabLst>
            </a:pPr>
            <a:r>
              <a:rPr lang="en-GB" dirty="0" smtClean="0">
                <a:latin typeface="Arial" pitchFamily="34" charset="0"/>
                <a:ea typeface="msgothic"/>
                <a:cs typeface="msgothic"/>
              </a:rPr>
              <a:t>Lower than expected benefit in HFREF: similar reasons. And better in per-protocol.</a:t>
            </a:r>
          </a:p>
          <a:p>
            <a:endParaRPr lang="en-US" baseline="0" dirty="0" smtClean="0"/>
          </a:p>
          <a:p>
            <a:endParaRPr lang="sv-SE"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a:solidFill>
                  <a:srgbClr val="000066"/>
                </a:solidFill>
                <a:latin typeface="Arial" pitchFamily="34" charset="0"/>
              </a:defRPr>
            </a:lvl1pPr>
            <a:lvl2pPr marL="729057" indent="-280406" defTabSz="914437">
              <a:defRPr sz="1600">
                <a:solidFill>
                  <a:srgbClr val="000066"/>
                </a:solidFill>
                <a:latin typeface="Arial" pitchFamily="34" charset="0"/>
              </a:defRPr>
            </a:lvl2pPr>
            <a:lvl3pPr marL="1121626" indent="-224325" defTabSz="914437">
              <a:defRPr sz="1600">
                <a:solidFill>
                  <a:srgbClr val="000066"/>
                </a:solidFill>
                <a:latin typeface="Arial" pitchFamily="34" charset="0"/>
              </a:defRPr>
            </a:lvl3pPr>
            <a:lvl4pPr marL="1570276" indent="-224325" defTabSz="914437">
              <a:defRPr sz="1600">
                <a:solidFill>
                  <a:srgbClr val="000066"/>
                </a:solidFill>
                <a:latin typeface="Arial" pitchFamily="34" charset="0"/>
              </a:defRPr>
            </a:lvl4pPr>
            <a:lvl5pPr marL="2018927" indent="-224325" defTabSz="914437">
              <a:defRPr sz="1600">
                <a:solidFill>
                  <a:srgbClr val="000066"/>
                </a:solidFill>
                <a:latin typeface="Arial" pitchFamily="34" charset="0"/>
              </a:defRPr>
            </a:lvl5pPr>
            <a:lvl6pPr marL="2467577" indent="-224325" algn="ctr" defTabSz="914437" eaLnBrk="0" fontAlgn="base" hangingPunct="0">
              <a:spcBef>
                <a:spcPct val="0"/>
              </a:spcBef>
              <a:spcAft>
                <a:spcPct val="0"/>
              </a:spcAft>
              <a:defRPr sz="1600">
                <a:solidFill>
                  <a:srgbClr val="000066"/>
                </a:solidFill>
                <a:latin typeface="Arial" pitchFamily="34" charset="0"/>
              </a:defRPr>
            </a:lvl6pPr>
            <a:lvl7pPr marL="2916227" indent="-224325" algn="ctr" defTabSz="914437" eaLnBrk="0" fontAlgn="base" hangingPunct="0">
              <a:spcBef>
                <a:spcPct val="0"/>
              </a:spcBef>
              <a:spcAft>
                <a:spcPct val="0"/>
              </a:spcAft>
              <a:defRPr sz="1600">
                <a:solidFill>
                  <a:srgbClr val="000066"/>
                </a:solidFill>
                <a:latin typeface="Arial" pitchFamily="34" charset="0"/>
              </a:defRPr>
            </a:lvl7pPr>
            <a:lvl8pPr marL="3364878" indent="-224325" algn="ctr" defTabSz="914437" eaLnBrk="0" fontAlgn="base" hangingPunct="0">
              <a:spcBef>
                <a:spcPct val="0"/>
              </a:spcBef>
              <a:spcAft>
                <a:spcPct val="0"/>
              </a:spcAft>
              <a:defRPr sz="1600">
                <a:solidFill>
                  <a:srgbClr val="000066"/>
                </a:solidFill>
                <a:latin typeface="Arial" pitchFamily="34" charset="0"/>
              </a:defRPr>
            </a:lvl8pPr>
            <a:lvl9pPr marL="3813528" indent="-224325" algn="ctr" defTabSz="914437" eaLnBrk="0" fontAlgn="base" hangingPunct="0">
              <a:spcBef>
                <a:spcPct val="0"/>
              </a:spcBef>
              <a:spcAft>
                <a:spcPct val="0"/>
              </a:spcAft>
              <a:defRPr sz="1600">
                <a:solidFill>
                  <a:srgbClr val="000066"/>
                </a:solidFill>
                <a:latin typeface="Arial" pitchFamily="34" charset="0"/>
              </a:defRPr>
            </a:lvl9pPr>
          </a:lstStyle>
          <a:p>
            <a:r>
              <a:rPr lang="en-US" sz="1200">
                <a:solidFill>
                  <a:schemeClr val="tx1"/>
                </a:solidFill>
                <a:latin typeface="Times" pitchFamily="18" charset="0"/>
              </a:rPr>
              <a:t>Lars Lund, Karolinska Universitetssjukhuset</a:t>
            </a:r>
          </a:p>
        </p:txBody>
      </p:sp>
      <p:sp>
        <p:nvSpPr>
          <p:cNvPr id="215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a:solidFill>
                  <a:srgbClr val="000066"/>
                </a:solidFill>
                <a:latin typeface="Arial" pitchFamily="34" charset="0"/>
              </a:defRPr>
            </a:lvl1pPr>
            <a:lvl2pPr marL="729057" indent="-280406" defTabSz="914437">
              <a:defRPr sz="1600">
                <a:solidFill>
                  <a:srgbClr val="000066"/>
                </a:solidFill>
                <a:latin typeface="Arial" pitchFamily="34" charset="0"/>
              </a:defRPr>
            </a:lvl2pPr>
            <a:lvl3pPr marL="1121626" indent="-224325" defTabSz="914437">
              <a:defRPr sz="1600">
                <a:solidFill>
                  <a:srgbClr val="000066"/>
                </a:solidFill>
                <a:latin typeface="Arial" pitchFamily="34" charset="0"/>
              </a:defRPr>
            </a:lvl3pPr>
            <a:lvl4pPr marL="1570276" indent="-224325" defTabSz="914437">
              <a:defRPr sz="1600">
                <a:solidFill>
                  <a:srgbClr val="000066"/>
                </a:solidFill>
                <a:latin typeface="Arial" pitchFamily="34" charset="0"/>
              </a:defRPr>
            </a:lvl4pPr>
            <a:lvl5pPr marL="2018927" indent="-224325" defTabSz="914437">
              <a:defRPr sz="1600">
                <a:solidFill>
                  <a:srgbClr val="000066"/>
                </a:solidFill>
                <a:latin typeface="Arial" pitchFamily="34" charset="0"/>
              </a:defRPr>
            </a:lvl5pPr>
            <a:lvl6pPr marL="2467577" indent="-224325" algn="ctr" defTabSz="914437" eaLnBrk="0" fontAlgn="base" hangingPunct="0">
              <a:spcBef>
                <a:spcPct val="0"/>
              </a:spcBef>
              <a:spcAft>
                <a:spcPct val="0"/>
              </a:spcAft>
              <a:defRPr sz="1600">
                <a:solidFill>
                  <a:srgbClr val="000066"/>
                </a:solidFill>
                <a:latin typeface="Arial" pitchFamily="34" charset="0"/>
              </a:defRPr>
            </a:lvl6pPr>
            <a:lvl7pPr marL="2916227" indent="-224325" algn="ctr" defTabSz="914437" eaLnBrk="0" fontAlgn="base" hangingPunct="0">
              <a:spcBef>
                <a:spcPct val="0"/>
              </a:spcBef>
              <a:spcAft>
                <a:spcPct val="0"/>
              </a:spcAft>
              <a:defRPr sz="1600">
                <a:solidFill>
                  <a:srgbClr val="000066"/>
                </a:solidFill>
                <a:latin typeface="Arial" pitchFamily="34" charset="0"/>
              </a:defRPr>
            </a:lvl7pPr>
            <a:lvl8pPr marL="3364878" indent="-224325" algn="ctr" defTabSz="914437" eaLnBrk="0" fontAlgn="base" hangingPunct="0">
              <a:spcBef>
                <a:spcPct val="0"/>
              </a:spcBef>
              <a:spcAft>
                <a:spcPct val="0"/>
              </a:spcAft>
              <a:defRPr sz="1600">
                <a:solidFill>
                  <a:srgbClr val="000066"/>
                </a:solidFill>
                <a:latin typeface="Arial" pitchFamily="34" charset="0"/>
              </a:defRPr>
            </a:lvl8pPr>
            <a:lvl9pPr marL="3813528" indent="-224325" algn="ctr" defTabSz="914437" eaLnBrk="0" fontAlgn="base" hangingPunct="0">
              <a:spcBef>
                <a:spcPct val="0"/>
              </a:spcBef>
              <a:spcAft>
                <a:spcPct val="0"/>
              </a:spcAft>
              <a:defRPr sz="1600">
                <a:solidFill>
                  <a:srgbClr val="000066"/>
                </a:solidFill>
                <a:latin typeface="Arial" pitchFamily="34" charset="0"/>
              </a:defRPr>
            </a:lvl9pPr>
          </a:lstStyle>
          <a:p>
            <a:fld id="{64C3CA40-0295-4EBD-BE13-613FEAD19C10}" type="slidenum">
              <a:rPr lang="en-US" sz="1200">
                <a:solidFill>
                  <a:schemeClr val="tx1"/>
                </a:solidFill>
                <a:latin typeface="Times" pitchFamily="18" charset="0"/>
              </a:rPr>
              <a:pPr/>
              <a:t>2</a:t>
            </a:fld>
            <a:endParaRPr lang="en-US" sz="1200">
              <a:solidFill>
                <a:schemeClr val="tx1"/>
              </a:solidFill>
              <a:latin typeface="Times" pitchFamily="18" charset="0"/>
            </a:endParaRPr>
          </a:p>
        </p:txBody>
      </p:sp>
      <p:sp>
        <p:nvSpPr>
          <p:cNvPr id="21508" name="Rectangle 2"/>
          <p:cNvSpPr>
            <a:spLocks noGrp="1" noRot="1" noChangeAspect="1" noChangeArrowheads="1" noTextEdit="1"/>
          </p:cNvSpPr>
          <p:nvPr>
            <p:ph type="sldImg"/>
          </p:nvPr>
        </p:nvSpPr>
        <p:spPr>
          <a:solidFill>
            <a:srgbClr val="FFFFFF"/>
          </a:solidFill>
          <a:ln/>
        </p:spPr>
      </p:sp>
      <p:sp>
        <p:nvSpPr>
          <p:cNvPr id="21509" name="Rectangle 3"/>
          <p:cNvSpPr>
            <a:spLocks noGrp="1" noChangeArrowheads="1"/>
          </p:cNvSpPr>
          <p:nvPr>
            <p:ph type="body" idx="1"/>
          </p:nvPr>
        </p:nvSpPr>
        <p:spPr>
          <a:solidFill>
            <a:srgbClr val="FFFFFF"/>
          </a:solidFill>
          <a:ln>
            <a:solidFill>
              <a:srgbClr val="000000"/>
            </a:solidFill>
          </a:ln>
        </p:spPr>
        <p:txBody>
          <a:bodyPr/>
          <a:lstStyle/>
          <a:p>
            <a:r>
              <a:rPr lang="sv-SE" sz="2000" smtClean="0"/>
              <a:t>Heart Failure with preserved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a:solidFill>
                  <a:srgbClr val="000066"/>
                </a:solidFill>
                <a:latin typeface="Arial" pitchFamily="34" charset="0"/>
              </a:defRPr>
            </a:lvl1pPr>
            <a:lvl2pPr marL="729057" indent="-280406" defTabSz="914437">
              <a:defRPr sz="1600">
                <a:solidFill>
                  <a:srgbClr val="000066"/>
                </a:solidFill>
                <a:latin typeface="Arial" pitchFamily="34" charset="0"/>
              </a:defRPr>
            </a:lvl2pPr>
            <a:lvl3pPr marL="1121626" indent="-224325" defTabSz="914437">
              <a:defRPr sz="1600">
                <a:solidFill>
                  <a:srgbClr val="000066"/>
                </a:solidFill>
                <a:latin typeface="Arial" pitchFamily="34" charset="0"/>
              </a:defRPr>
            </a:lvl3pPr>
            <a:lvl4pPr marL="1570276" indent="-224325" defTabSz="914437">
              <a:defRPr sz="1600">
                <a:solidFill>
                  <a:srgbClr val="000066"/>
                </a:solidFill>
                <a:latin typeface="Arial" pitchFamily="34" charset="0"/>
              </a:defRPr>
            </a:lvl4pPr>
            <a:lvl5pPr marL="2018927" indent="-224325" defTabSz="914437">
              <a:defRPr sz="1600">
                <a:solidFill>
                  <a:srgbClr val="000066"/>
                </a:solidFill>
                <a:latin typeface="Arial" pitchFamily="34" charset="0"/>
              </a:defRPr>
            </a:lvl5pPr>
            <a:lvl6pPr marL="2467577" indent="-224325" algn="ctr" defTabSz="914437" eaLnBrk="0" fontAlgn="base" hangingPunct="0">
              <a:spcBef>
                <a:spcPct val="0"/>
              </a:spcBef>
              <a:spcAft>
                <a:spcPct val="0"/>
              </a:spcAft>
              <a:defRPr sz="1600">
                <a:solidFill>
                  <a:srgbClr val="000066"/>
                </a:solidFill>
                <a:latin typeface="Arial" pitchFamily="34" charset="0"/>
              </a:defRPr>
            </a:lvl6pPr>
            <a:lvl7pPr marL="2916227" indent="-224325" algn="ctr" defTabSz="914437" eaLnBrk="0" fontAlgn="base" hangingPunct="0">
              <a:spcBef>
                <a:spcPct val="0"/>
              </a:spcBef>
              <a:spcAft>
                <a:spcPct val="0"/>
              </a:spcAft>
              <a:defRPr sz="1600">
                <a:solidFill>
                  <a:srgbClr val="000066"/>
                </a:solidFill>
                <a:latin typeface="Arial" pitchFamily="34" charset="0"/>
              </a:defRPr>
            </a:lvl7pPr>
            <a:lvl8pPr marL="3364878" indent="-224325" algn="ctr" defTabSz="914437" eaLnBrk="0" fontAlgn="base" hangingPunct="0">
              <a:spcBef>
                <a:spcPct val="0"/>
              </a:spcBef>
              <a:spcAft>
                <a:spcPct val="0"/>
              </a:spcAft>
              <a:defRPr sz="1600">
                <a:solidFill>
                  <a:srgbClr val="000066"/>
                </a:solidFill>
                <a:latin typeface="Arial" pitchFamily="34" charset="0"/>
              </a:defRPr>
            </a:lvl8pPr>
            <a:lvl9pPr marL="3813528" indent="-224325" algn="ctr" defTabSz="914437" eaLnBrk="0" fontAlgn="base" hangingPunct="0">
              <a:spcBef>
                <a:spcPct val="0"/>
              </a:spcBef>
              <a:spcAft>
                <a:spcPct val="0"/>
              </a:spcAft>
              <a:defRPr sz="1600">
                <a:solidFill>
                  <a:srgbClr val="000066"/>
                </a:solidFill>
                <a:latin typeface="Arial" pitchFamily="34" charset="0"/>
              </a:defRPr>
            </a:lvl9pPr>
          </a:lstStyle>
          <a:p>
            <a:r>
              <a:rPr lang="en-US" sz="1200">
                <a:solidFill>
                  <a:schemeClr val="tx1"/>
                </a:solidFill>
                <a:latin typeface="Times" pitchFamily="18" charset="0"/>
              </a:rPr>
              <a:t>Lars Lund, Karolinska Universitetssjukhuset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a:solidFill>
                  <a:srgbClr val="000066"/>
                </a:solidFill>
                <a:latin typeface="Arial" pitchFamily="34" charset="0"/>
              </a:defRPr>
            </a:lvl1pPr>
            <a:lvl2pPr marL="729057" indent="-280406" defTabSz="914437">
              <a:defRPr sz="1600">
                <a:solidFill>
                  <a:srgbClr val="000066"/>
                </a:solidFill>
                <a:latin typeface="Arial" pitchFamily="34" charset="0"/>
              </a:defRPr>
            </a:lvl2pPr>
            <a:lvl3pPr marL="1121626" indent="-224325" defTabSz="914437">
              <a:defRPr sz="1600">
                <a:solidFill>
                  <a:srgbClr val="000066"/>
                </a:solidFill>
                <a:latin typeface="Arial" pitchFamily="34" charset="0"/>
              </a:defRPr>
            </a:lvl3pPr>
            <a:lvl4pPr marL="1570276" indent="-224325" defTabSz="914437">
              <a:defRPr sz="1600">
                <a:solidFill>
                  <a:srgbClr val="000066"/>
                </a:solidFill>
                <a:latin typeface="Arial" pitchFamily="34" charset="0"/>
              </a:defRPr>
            </a:lvl4pPr>
            <a:lvl5pPr marL="2018927" indent="-224325" defTabSz="914437">
              <a:defRPr sz="1600">
                <a:solidFill>
                  <a:srgbClr val="000066"/>
                </a:solidFill>
                <a:latin typeface="Arial" pitchFamily="34" charset="0"/>
              </a:defRPr>
            </a:lvl5pPr>
            <a:lvl6pPr marL="2467577" indent="-224325" algn="ctr" defTabSz="914437" eaLnBrk="0" fontAlgn="base" hangingPunct="0">
              <a:spcBef>
                <a:spcPct val="0"/>
              </a:spcBef>
              <a:spcAft>
                <a:spcPct val="0"/>
              </a:spcAft>
              <a:defRPr sz="1600">
                <a:solidFill>
                  <a:srgbClr val="000066"/>
                </a:solidFill>
                <a:latin typeface="Arial" pitchFamily="34" charset="0"/>
              </a:defRPr>
            </a:lvl6pPr>
            <a:lvl7pPr marL="2916227" indent="-224325" algn="ctr" defTabSz="914437" eaLnBrk="0" fontAlgn="base" hangingPunct="0">
              <a:spcBef>
                <a:spcPct val="0"/>
              </a:spcBef>
              <a:spcAft>
                <a:spcPct val="0"/>
              </a:spcAft>
              <a:defRPr sz="1600">
                <a:solidFill>
                  <a:srgbClr val="000066"/>
                </a:solidFill>
                <a:latin typeface="Arial" pitchFamily="34" charset="0"/>
              </a:defRPr>
            </a:lvl7pPr>
            <a:lvl8pPr marL="3364878" indent="-224325" algn="ctr" defTabSz="914437" eaLnBrk="0" fontAlgn="base" hangingPunct="0">
              <a:spcBef>
                <a:spcPct val="0"/>
              </a:spcBef>
              <a:spcAft>
                <a:spcPct val="0"/>
              </a:spcAft>
              <a:defRPr sz="1600">
                <a:solidFill>
                  <a:srgbClr val="000066"/>
                </a:solidFill>
                <a:latin typeface="Arial" pitchFamily="34" charset="0"/>
              </a:defRPr>
            </a:lvl8pPr>
            <a:lvl9pPr marL="3813528" indent="-224325" algn="ctr" defTabSz="914437" eaLnBrk="0" fontAlgn="base" hangingPunct="0">
              <a:spcBef>
                <a:spcPct val="0"/>
              </a:spcBef>
              <a:spcAft>
                <a:spcPct val="0"/>
              </a:spcAft>
              <a:defRPr sz="1600">
                <a:solidFill>
                  <a:srgbClr val="000066"/>
                </a:solidFill>
                <a:latin typeface="Arial" pitchFamily="34" charset="0"/>
              </a:defRPr>
            </a:lvl9pPr>
          </a:lstStyle>
          <a:p>
            <a:fld id="{D96B40AC-03DC-45B7-A3B7-77AD4DEDB11E}" type="slidenum">
              <a:rPr lang="en-US" sz="1200">
                <a:solidFill>
                  <a:schemeClr val="tx1"/>
                </a:solidFill>
                <a:latin typeface="Times" pitchFamily="18" charset="0"/>
              </a:rPr>
              <a:pPr/>
              <a:t>3</a:t>
            </a:fld>
            <a:endParaRPr lang="en-US" sz="1200">
              <a:solidFill>
                <a:schemeClr val="tx1"/>
              </a:solidFill>
              <a:latin typeface="Times" pitchFamily="18" charset="0"/>
            </a:endParaRPr>
          </a:p>
        </p:txBody>
      </p:sp>
      <p:sp>
        <p:nvSpPr>
          <p:cNvPr id="22532" name="Rectangle 2"/>
          <p:cNvSpPr>
            <a:spLocks noGrp="1" noRot="1" noChangeAspect="1" noChangeArrowheads="1" noTextEdit="1"/>
          </p:cNvSpPr>
          <p:nvPr>
            <p:ph type="sldImg"/>
          </p:nvPr>
        </p:nvSpPr>
        <p:spPr>
          <a:solidFill>
            <a:srgbClr val="FFFFFF"/>
          </a:solidFill>
          <a:ln/>
        </p:spPr>
      </p:sp>
      <p:sp>
        <p:nvSpPr>
          <p:cNvPr id="22533" name="Rectangle 3"/>
          <p:cNvSpPr>
            <a:spLocks noGrp="1" noChangeArrowheads="1"/>
          </p:cNvSpPr>
          <p:nvPr>
            <p:ph type="body" idx="1"/>
          </p:nvPr>
        </p:nvSpPr>
        <p:spPr>
          <a:solidFill>
            <a:srgbClr val="FFFFFF"/>
          </a:solidFill>
          <a:ln>
            <a:solidFill>
              <a:srgbClr val="000000"/>
            </a:solidFill>
          </a:ln>
        </p:spPr>
        <p:txBody>
          <a:bodyPr/>
          <a:lstStyle/>
          <a:p>
            <a:r>
              <a:rPr lang="sv-SE" smtClean="0"/>
              <a:t>Thefore we put forth the following hypothesis: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tshållare för bildobjekt 1"/>
          <p:cNvSpPr>
            <a:spLocks noGrp="1" noRot="1" noChangeAspect="1" noTextEdit="1"/>
          </p:cNvSpPr>
          <p:nvPr>
            <p:ph type="sldImg"/>
          </p:nvPr>
        </p:nvSpPr>
        <p:spPr>
          <a:xfrm>
            <a:off x="1143000" y="685800"/>
            <a:ext cx="4572000" cy="3429000"/>
          </a:xfrm>
          <a:ln/>
        </p:spPr>
      </p:sp>
      <p:sp>
        <p:nvSpPr>
          <p:cNvPr id="63491"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sv-SE" altLang="sv-SE" smtClean="0"/>
              <a:t>All patients with a diagnosis of Heart Failure (physician based di admitted to hospital or outpatient clinics are included in the registry. The information recorded from each patient consists of a minimum of 63 carefully selected and pre-defined variables to be filled in either by a nurse or by discharging physician. The registry cover background factors such as age, gender, marital status, living conditions, previous diseases, performed procedures as well as other investigations, selected laboratory values, medical treatment and follow-up. Data can also be imported from computer-based documentations.</a:t>
            </a:r>
          </a:p>
          <a:p>
            <a:pPr eaLnBrk="1" hangingPunct="1">
              <a:spcBef>
                <a:spcPct val="0"/>
              </a:spcBef>
            </a:pPr>
            <a:endParaRPr lang="sv-SE" altLang="sv-SE" smtClean="0"/>
          </a:p>
        </p:txBody>
      </p:sp>
      <p:sp>
        <p:nvSpPr>
          <p:cNvPr id="63492" name="Platshållare för bildnummer 3"/>
          <p:cNvSpPr>
            <a:spLocks noGrp="1"/>
          </p:cNvSpPr>
          <p:nvPr>
            <p:ph type="sldNum" sz="quarter" idx="4294967295"/>
          </p:nvPr>
        </p:nvSpPr>
        <p:spPr bwMode="auto">
          <a:xfrm>
            <a:off x="3884027" y="8684926"/>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700">
                <a:solidFill>
                  <a:schemeClr val="tx1"/>
                </a:solidFill>
                <a:latin typeface="Arial" pitchFamily="34" charset="0"/>
              </a:defRPr>
            </a:lvl1pPr>
            <a:lvl2pPr marL="729057" indent="-280406" defTabSz="914437">
              <a:defRPr sz="2700">
                <a:solidFill>
                  <a:schemeClr val="tx1"/>
                </a:solidFill>
                <a:latin typeface="Arial" pitchFamily="34" charset="0"/>
              </a:defRPr>
            </a:lvl2pPr>
            <a:lvl3pPr marL="1121626" indent="-224325" defTabSz="914437">
              <a:defRPr sz="2700">
                <a:solidFill>
                  <a:schemeClr val="tx1"/>
                </a:solidFill>
                <a:latin typeface="Arial" pitchFamily="34" charset="0"/>
              </a:defRPr>
            </a:lvl3pPr>
            <a:lvl4pPr marL="1570276" indent="-224325" defTabSz="914437">
              <a:defRPr sz="2700">
                <a:solidFill>
                  <a:schemeClr val="tx1"/>
                </a:solidFill>
                <a:latin typeface="Arial" pitchFamily="34" charset="0"/>
              </a:defRPr>
            </a:lvl4pPr>
            <a:lvl5pPr marL="2018927" indent="-224325" defTabSz="914437">
              <a:defRPr sz="2700">
                <a:solidFill>
                  <a:schemeClr val="tx1"/>
                </a:solidFill>
                <a:latin typeface="Arial" pitchFamily="34" charset="0"/>
              </a:defRPr>
            </a:lvl5pPr>
            <a:lvl6pPr marL="2467577" indent="-224325" defTabSz="914437" eaLnBrk="0" fontAlgn="base" hangingPunct="0">
              <a:spcBef>
                <a:spcPct val="0"/>
              </a:spcBef>
              <a:spcAft>
                <a:spcPct val="0"/>
              </a:spcAft>
              <a:defRPr sz="2700">
                <a:solidFill>
                  <a:schemeClr val="tx1"/>
                </a:solidFill>
                <a:latin typeface="Arial" pitchFamily="34" charset="0"/>
              </a:defRPr>
            </a:lvl6pPr>
            <a:lvl7pPr marL="2916227" indent="-224325" defTabSz="914437" eaLnBrk="0" fontAlgn="base" hangingPunct="0">
              <a:spcBef>
                <a:spcPct val="0"/>
              </a:spcBef>
              <a:spcAft>
                <a:spcPct val="0"/>
              </a:spcAft>
              <a:defRPr sz="2700">
                <a:solidFill>
                  <a:schemeClr val="tx1"/>
                </a:solidFill>
                <a:latin typeface="Arial" pitchFamily="34" charset="0"/>
              </a:defRPr>
            </a:lvl7pPr>
            <a:lvl8pPr marL="3364878" indent="-224325" defTabSz="914437" eaLnBrk="0" fontAlgn="base" hangingPunct="0">
              <a:spcBef>
                <a:spcPct val="0"/>
              </a:spcBef>
              <a:spcAft>
                <a:spcPct val="0"/>
              </a:spcAft>
              <a:defRPr sz="2700">
                <a:solidFill>
                  <a:schemeClr val="tx1"/>
                </a:solidFill>
                <a:latin typeface="Arial" pitchFamily="34" charset="0"/>
              </a:defRPr>
            </a:lvl8pPr>
            <a:lvl9pPr marL="3813528" indent="-224325" defTabSz="914437" eaLnBrk="0" fontAlgn="base" hangingPunct="0">
              <a:spcBef>
                <a:spcPct val="0"/>
              </a:spcBef>
              <a:spcAft>
                <a:spcPct val="0"/>
              </a:spcAft>
              <a:defRPr sz="2700">
                <a:solidFill>
                  <a:schemeClr val="tx1"/>
                </a:solidFill>
                <a:latin typeface="Arial" pitchFamily="34" charset="0"/>
              </a:defRPr>
            </a:lvl9pPr>
          </a:lstStyle>
          <a:p>
            <a:pPr eaLnBrk="1" hangingPunct="1"/>
            <a:fld id="{076B5CE4-6DFA-42F6-8E7B-2CBE12176F2B}" type="slidenum">
              <a:rPr lang="sv-SE" altLang="sv-SE" sz="1200">
                <a:solidFill>
                  <a:srgbClr val="000000"/>
                </a:solidFill>
                <a:cs typeface="Arial" pitchFamily="34" charset="0"/>
              </a:rPr>
              <a:pPr eaLnBrk="1" hangingPunct="1"/>
              <a:t>4</a:t>
            </a:fld>
            <a:endParaRPr lang="sv-SE" altLang="sv-SE" sz="1200">
              <a:solidFill>
                <a:srgbClr val="000000"/>
              </a:solidFill>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400797" y="915024"/>
            <a:ext cx="4054855" cy="3135443"/>
          </a:xfrm>
          <a:prstGeom prst="rect">
            <a:avLst/>
          </a:prstGeom>
          <a:solidFill>
            <a:srgbClr val="FFFFFF"/>
          </a:solidFill>
          <a:ln w="9525">
            <a:solidFill>
              <a:srgbClr val="000000"/>
            </a:solidFill>
            <a:miter lim="800000"/>
            <a:headEnd/>
            <a:tailEnd/>
          </a:ln>
        </p:spPr>
        <p:txBody>
          <a:bodyPr wrap="none" lIns="82053" tIns="41027" rIns="82053" bIns="41027" anchor="ct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defRPr/>
            </a:pPr>
            <a:endParaRPr lang="sv-SE"/>
          </a:p>
        </p:txBody>
      </p:sp>
      <p:sp>
        <p:nvSpPr>
          <p:cNvPr id="23555" name="Text Box 2"/>
          <p:cNvSpPr>
            <a:spLocks noGrp="1" noChangeArrowheads="1"/>
          </p:cNvSpPr>
          <p:nvPr>
            <p:ph type="body"/>
          </p:nvPr>
        </p:nvSpPr>
        <p:spPr>
          <a:xfrm>
            <a:off x="1046715" y="4353394"/>
            <a:ext cx="4769230" cy="34774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marL="0" indent="0">
              <a:lnSpc>
                <a:spcPct val="93000"/>
              </a:lnSpc>
              <a:spcBef>
                <a:spcPct val="0"/>
              </a:spcBef>
              <a:buSzPct val="45000"/>
              <a:buFontTx/>
              <a:buNone/>
              <a:tabLst>
                <a:tab pos="637146" algn="l"/>
                <a:tab pos="1274292" algn="l"/>
                <a:tab pos="1911438" algn="l"/>
                <a:tab pos="2548583" algn="l"/>
                <a:tab pos="3187287" algn="l"/>
                <a:tab pos="3824433" algn="l"/>
                <a:tab pos="4461579" algn="l"/>
              </a:tabLst>
            </a:pPr>
            <a:r>
              <a:rPr lang="sv-SE" dirty="0" err="1" smtClean="0">
                <a:latin typeface="Arial" pitchFamily="34" charset="0"/>
                <a:ea typeface="msgothic"/>
                <a:cs typeface="msgothic"/>
              </a:rPr>
              <a:t>Our</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method</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consists</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of</a:t>
            </a:r>
            <a:r>
              <a:rPr lang="sv-SE" baseline="0" dirty="0" smtClean="0">
                <a:latin typeface="Arial" pitchFamily="34" charset="0"/>
                <a:ea typeface="msgothic"/>
                <a:cs typeface="msgothic"/>
              </a:rPr>
              <a:t> the </a:t>
            </a:r>
            <a:r>
              <a:rPr lang="sv-SE" baseline="0" dirty="0" err="1" smtClean="0">
                <a:latin typeface="Arial" pitchFamily="34" charset="0"/>
                <a:ea typeface="msgothic"/>
                <a:cs typeface="msgothic"/>
              </a:rPr>
              <a:t>prospective</a:t>
            </a:r>
            <a:r>
              <a:rPr lang="sv-SE" baseline="0" dirty="0" smtClean="0">
                <a:latin typeface="Arial" pitchFamily="34" charset="0"/>
                <a:ea typeface="msgothic"/>
                <a:cs typeface="msgothic"/>
              </a:rPr>
              <a:t> Swedish </a:t>
            </a:r>
            <a:r>
              <a:rPr lang="sv-SE" baseline="0" dirty="0" err="1" smtClean="0">
                <a:latin typeface="Arial" pitchFamily="34" charset="0"/>
                <a:ea typeface="msgothic"/>
                <a:cs typeface="msgothic"/>
              </a:rPr>
              <a:t>Heart</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Failure</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Registry</a:t>
            </a:r>
            <a:r>
              <a:rPr lang="sv-SE" baseline="0" dirty="0" smtClean="0">
                <a:latin typeface="Arial" pitchFamily="34" charset="0"/>
                <a:ea typeface="msgothic"/>
                <a:cs typeface="msgothic"/>
              </a:rPr>
              <a:t>…:</a:t>
            </a:r>
          </a:p>
          <a:p>
            <a:pPr marL="0" indent="0">
              <a:lnSpc>
                <a:spcPct val="93000"/>
              </a:lnSpc>
              <a:spcBef>
                <a:spcPct val="0"/>
              </a:spcBef>
              <a:buSzPct val="45000"/>
              <a:buFontTx/>
              <a:buNone/>
              <a:tabLst>
                <a:tab pos="637146" algn="l"/>
                <a:tab pos="1274292" algn="l"/>
                <a:tab pos="1911438" algn="l"/>
                <a:tab pos="2548583" algn="l"/>
                <a:tab pos="3187287" algn="l"/>
                <a:tab pos="3824433" algn="l"/>
                <a:tab pos="4461579" algn="l"/>
              </a:tabLst>
            </a:pPr>
            <a:endParaRPr lang="sv-SE" baseline="0" dirty="0" smtClean="0">
              <a:latin typeface="Arial" pitchFamily="34" charset="0"/>
              <a:ea typeface="msgothic"/>
              <a:cs typeface="msgothic"/>
            </a:endParaRPr>
          </a:p>
          <a:p>
            <a:pPr marL="0" indent="0">
              <a:lnSpc>
                <a:spcPct val="93000"/>
              </a:lnSpc>
              <a:spcBef>
                <a:spcPct val="0"/>
              </a:spcBef>
              <a:buSzPct val="45000"/>
              <a:buFontTx/>
              <a:buNone/>
              <a:tabLst>
                <a:tab pos="637146" algn="l"/>
                <a:tab pos="1274292" algn="l"/>
                <a:tab pos="1911438" algn="l"/>
                <a:tab pos="2548583" algn="l"/>
                <a:tab pos="3187287" algn="l"/>
                <a:tab pos="3824433" algn="l"/>
                <a:tab pos="4461579" algn="l"/>
              </a:tabLst>
            </a:pPr>
            <a:r>
              <a:rPr lang="sv-SE" baseline="0" dirty="0" err="1" smtClean="0">
                <a:latin typeface="Arial" pitchFamily="34" charset="0"/>
                <a:ea typeface="msgothic"/>
                <a:cs typeface="msgothic"/>
              </a:rPr>
              <a:t>Socioeconomic</a:t>
            </a:r>
            <a:r>
              <a:rPr lang="sv-SE" baseline="0" dirty="0" smtClean="0">
                <a:latin typeface="Arial" pitchFamily="34" charset="0"/>
                <a:ea typeface="msgothic"/>
                <a:cs typeface="msgothic"/>
              </a:rPr>
              <a:t> data </a:t>
            </a:r>
            <a:r>
              <a:rPr lang="sv-SE" baseline="0" dirty="0" err="1" smtClean="0">
                <a:latin typeface="Arial" pitchFamily="34" charset="0"/>
                <a:ea typeface="msgothic"/>
                <a:cs typeface="msgothic"/>
              </a:rPr>
              <a:t>which</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are</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incredibly</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important</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confounders</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but</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often</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lacking</a:t>
            </a:r>
            <a:r>
              <a:rPr lang="sv-SE" baseline="0" dirty="0" smtClean="0">
                <a:latin typeface="Arial" pitchFamily="34" charset="0"/>
                <a:ea typeface="msgothic"/>
                <a:cs typeface="msgothic"/>
              </a:rPr>
              <a:t> in </a:t>
            </a:r>
            <a:r>
              <a:rPr lang="sv-SE" baseline="0" dirty="0" err="1" smtClean="0">
                <a:latin typeface="Arial" pitchFamily="34" charset="0"/>
                <a:ea typeface="msgothic"/>
                <a:cs typeface="msgothic"/>
              </a:rPr>
              <a:t>even</a:t>
            </a:r>
            <a:r>
              <a:rPr lang="sv-SE" baseline="0" dirty="0" smtClean="0">
                <a:latin typeface="Arial" pitchFamily="34" charset="0"/>
                <a:ea typeface="msgothic"/>
                <a:cs typeface="msgothic"/>
              </a:rPr>
              <a:t> the </a:t>
            </a:r>
            <a:r>
              <a:rPr lang="sv-SE" baseline="0" dirty="0" err="1" smtClean="0">
                <a:latin typeface="Arial" pitchFamily="34" charset="0"/>
                <a:ea typeface="msgothic"/>
                <a:cs typeface="msgothic"/>
              </a:rPr>
              <a:t>most</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rigorous</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observational</a:t>
            </a:r>
            <a:r>
              <a:rPr lang="sv-SE" baseline="0" dirty="0" smtClean="0">
                <a:latin typeface="Arial" pitchFamily="34" charset="0"/>
                <a:ea typeface="msgothic"/>
                <a:cs typeface="msgothic"/>
              </a:rPr>
              <a:t> studies</a:t>
            </a:r>
          </a:p>
          <a:p>
            <a:pPr marL="0" indent="0">
              <a:lnSpc>
                <a:spcPct val="93000"/>
              </a:lnSpc>
              <a:spcBef>
                <a:spcPct val="0"/>
              </a:spcBef>
              <a:buSzPct val="45000"/>
              <a:buFontTx/>
              <a:buNone/>
              <a:tabLst>
                <a:tab pos="637146" algn="l"/>
                <a:tab pos="1274292" algn="l"/>
                <a:tab pos="1911438" algn="l"/>
                <a:tab pos="2548583" algn="l"/>
                <a:tab pos="3187287" algn="l"/>
                <a:tab pos="3824433" algn="l"/>
                <a:tab pos="4461579" algn="l"/>
              </a:tabLst>
            </a:pPr>
            <a:r>
              <a:rPr lang="sv-SE" baseline="0" dirty="0" smtClean="0">
                <a:latin typeface="Arial" pitchFamily="34" charset="0"/>
                <a:ea typeface="msgothic"/>
                <a:cs typeface="msgothic"/>
              </a:rPr>
              <a:t>Before 2005: no Dispensed </a:t>
            </a:r>
            <a:r>
              <a:rPr lang="sv-SE" baseline="0" dirty="0" err="1" smtClean="0">
                <a:latin typeface="Arial" pitchFamily="34" charset="0"/>
                <a:ea typeface="msgothic"/>
                <a:cs typeface="msgothic"/>
              </a:rPr>
              <a:t>drug</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registry</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agfter</a:t>
            </a:r>
            <a:r>
              <a:rPr lang="sv-SE" baseline="0" dirty="0" smtClean="0">
                <a:latin typeface="Arial" pitchFamily="34" charset="0"/>
                <a:ea typeface="msgothic"/>
                <a:cs typeface="msgothic"/>
              </a:rPr>
              <a:t> 2012, </a:t>
            </a:r>
            <a:r>
              <a:rPr lang="sv-SE" baseline="0" dirty="0" err="1" smtClean="0">
                <a:latin typeface="Arial" pitchFamily="34" charset="0"/>
                <a:ea typeface="msgothic"/>
                <a:cs typeface="msgothic"/>
              </a:rPr>
              <a:t>outcomes</a:t>
            </a:r>
            <a:r>
              <a:rPr lang="sv-SE" baseline="0" dirty="0" smtClean="0">
                <a:latin typeface="Arial" pitchFamily="34" charset="0"/>
                <a:ea typeface="msgothic"/>
                <a:cs typeface="msgothic"/>
              </a:rPr>
              <a:t> not </a:t>
            </a:r>
            <a:r>
              <a:rPr lang="sv-SE" baseline="0" dirty="0" err="1" smtClean="0">
                <a:latin typeface="Arial" pitchFamily="34" charset="0"/>
                <a:ea typeface="msgothic"/>
                <a:cs typeface="msgothic"/>
              </a:rPr>
              <a:t>yet</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reported</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to</a:t>
            </a:r>
            <a:r>
              <a:rPr lang="sv-SE" baseline="0" dirty="0" smtClean="0">
                <a:latin typeface="Arial" pitchFamily="34" charset="0"/>
                <a:ea typeface="msgothic"/>
                <a:cs typeface="msgothic"/>
              </a:rPr>
              <a:t> the Swedish Patient </a:t>
            </a:r>
            <a:r>
              <a:rPr lang="sv-SE" baseline="0" dirty="0" err="1" smtClean="0">
                <a:latin typeface="Arial" pitchFamily="34" charset="0"/>
                <a:ea typeface="msgothic"/>
                <a:cs typeface="msgothic"/>
              </a:rPr>
              <a:t>Regsitry</a:t>
            </a:r>
            <a:endParaRPr lang="sv-SE" baseline="0" dirty="0" smtClean="0">
              <a:latin typeface="Arial" pitchFamily="34" charset="0"/>
              <a:ea typeface="msgothic"/>
              <a:cs typeface="msgothic"/>
            </a:endParaRPr>
          </a:p>
          <a:p>
            <a:pPr marL="0" indent="0">
              <a:lnSpc>
                <a:spcPct val="93000"/>
              </a:lnSpc>
              <a:spcBef>
                <a:spcPct val="0"/>
              </a:spcBef>
              <a:buSzPct val="45000"/>
              <a:buFontTx/>
              <a:buNone/>
              <a:tabLst>
                <a:tab pos="637146" algn="l"/>
                <a:tab pos="1274292" algn="l"/>
                <a:tab pos="1911438" algn="l"/>
                <a:tab pos="2548583" algn="l"/>
                <a:tab pos="3187287" algn="l"/>
                <a:tab pos="3824433" algn="l"/>
                <a:tab pos="4461579" algn="l"/>
              </a:tabLst>
            </a:pPr>
            <a:endParaRPr lang="sv-SE" baseline="0" dirty="0" smtClean="0">
              <a:latin typeface="Arial" pitchFamily="34" charset="0"/>
              <a:ea typeface="msgothic"/>
              <a:cs typeface="msgothic"/>
            </a:endParaRPr>
          </a:p>
          <a:p>
            <a:pPr marL="0" indent="0">
              <a:lnSpc>
                <a:spcPct val="93000"/>
              </a:lnSpc>
              <a:spcBef>
                <a:spcPct val="0"/>
              </a:spcBef>
              <a:buSzPct val="45000"/>
              <a:buFontTx/>
              <a:buNone/>
              <a:tabLst>
                <a:tab pos="637146" algn="l"/>
                <a:tab pos="1274292" algn="l"/>
                <a:tab pos="1911438" algn="l"/>
                <a:tab pos="2548583" algn="l"/>
                <a:tab pos="3187287" algn="l"/>
                <a:tab pos="3824433" algn="l"/>
                <a:tab pos="4461579" algn="l"/>
              </a:tabLst>
            </a:pPr>
            <a:r>
              <a:rPr lang="sv-SE" baseline="0" dirty="0" smtClean="0">
                <a:latin typeface="Arial" pitchFamily="34" charset="0"/>
                <a:ea typeface="msgothic"/>
                <a:cs typeface="msgothic"/>
              </a:rPr>
              <a:t>Positive </a:t>
            </a:r>
            <a:r>
              <a:rPr lang="sv-SE" baseline="0" dirty="0" err="1" smtClean="0">
                <a:latin typeface="Arial" pitchFamily="34" charset="0"/>
                <a:ea typeface="msgothic"/>
                <a:cs typeface="msgothic"/>
              </a:rPr>
              <a:t>control</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We</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know</a:t>
            </a:r>
            <a:r>
              <a:rPr lang="sv-SE" baseline="0" dirty="0" smtClean="0">
                <a:latin typeface="Arial" pitchFamily="34" charset="0"/>
                <a:ea typeface="msgothic"/>
                <a:cs typeface="msgothic"/>
              </a:rPr>
              <a:t> BB </a:t>
            </a:r>
            <a:r>
              <a:rPr lang="sv-SE" baseline="0" dirty="0" err="1" smtClean="0">
                <a:latin typeface="Arial" pitchFamily="34" charset="0"/>
                <a:ea typeface="msgothic"/>
                <a:cs typeface="msgothic"/>
              </a:rPr>
              <a:t>imporve</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outcomes</a:t>
            </a:r>
            <a:r>
              <a:rPr lang="sv-SE" baseline="0" dirty="0" smtClean="0">
                <a:latin typeface="Arial" pitchFamily="34" charset="0"/>
                <a:ea typeface="msgothic"/>
                <a:cs typeface="msgothic"/>
              </a:rPr>
              <a:t> in HFREF, </a:t>
            </a:r>
            <a:r>
              <a:rPr lang="sv-SE" baseline="0" dirty="0" err="1" smtClean="0">
                <a:latin typeface="Arial" pitchFamily="34" charset="0"/>
                <a:ea typeface="msgothic"/>
                <a:cs typeface="msgothic"/>
              </a:rPr>
              <a:t>thus</a:t>
            </a:r>
            <a:r>
              <a:rPr lang="sv-SE" baseline="0" dirty="0" smtClean="0">
                <a:latin typeface="Arial" pitchFamily="34" charset="0"/>
                <a:ea typeface="msgothic"/>
                <a:cs typeface="msgothic"/>
              </a:rPr>
              <a:t> positive </a:t>
            </a:r>
            <a:r>
              <a:rPr lang="sv-SE" baseline="0" dirty="0" err="1" smtClean="0">
                <a:latin typeface="Arial" pitchFamily="34" charset="0"/>
                <a:ea typeface="msgothic"/>
                <a:cs typeface="msgothic"/>
              </a:rPr>
              <a:t>control</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to</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see</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how</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they</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did</a:t>
            </a:r>
            <a:r>
              <a:rPr lang="sv-SE" baseline="0" dirty="0" smtClean="0">
                <a:latin typeface="Arial" pitchFamily="34" charset="0"/>
                <a:ea typeface="msgothic"/>
                <a:cs typeface="msgothic"/>
              </a:rPr>
              <a:t> in </a:t>
            </a:r>
            <a:r>
              <a:rPr lang="sv-SE" baseline="0" dirty="0" err="1" smtClean="0">
                <a:latin typeface="Arial" pitchFamily="34" charset="0"/>
                <a:ea typeface="msgothic"/>
                <a:cs typeface="msgothic"/>
              </a:rPr>
              <a:t>our</a:t>
            </a:r>
            <a:r>
              <a:rPr lang="sv-SE" baseline="0" dirty="0" smtClean="0">
                <a:latin typeface="Arial" pitchFamily="34" charset="0"/>
                <a:ea typeface="msgothic"/>
                <a:cs typeface="msgothic"/>
              </a:rPr>
              <a:t> population</a:t>
            </a:r>
            <a:endParaRPr lang="en-GB" dirty="0" smtClean="0">
              <a:latin typeface="Arial" pitchFamily="34" charset="0"/>
              <a:ea typeface="msgothic"/>
              <a:cs typeface="ms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400797" y="915024"/>
            <a:ext cx="4054855" cy="3135443"/>
          </a:xfrm>
          <a:prstGeom prst="rect">
            <a:avLst/>
          </a:prstGeom>
          <a:solidFill>
            <a:srgbClr val="FFFFFF"/>
          </a:solidFill>
          <a:ln w="9525">
            <a:solidFill>
              <a:srgbClr val="000000"/>
            </a:solidFill>
            <a:miter lim="800000"/>
            <a:headEnd/>
            <a:tailEnd/>
          </a:ln>
        </p:spPr>
        <p:txBody>
          <a:bodyPr wrap="none" lIns="82053" tIns="41027" rIns="82053" bIns="41027" anchor="ct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defRPr/>
            </a:pPr>
            <a:endParaRPr lang="sv-SE"/>
          </a:p>
        </p:txBody>
      </p:sp>
      <p:sp>
        <p:nvSpPr>
          <p:cNvPr id="23555" name="Text Box 2"/>
          <p:cNvSpPr>
            <a:spLocks noGrp="1" noChangeArrowheads="1"/>
          </p:cNvSpPr>
          <p:nvPr>
            <p:ph type="body"/>
          </p:nvPr>
        </p:nvSpPr>
        <p:spPr>
          <a:xfrm>
            <a:off x="1046715" y="4353394"/>
            <a:ext cx="4769230" cy="34774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marL="0" indent="0">
              <a:lnSpc>
                <a:spcPct val="93000"/>
              </a:lnSpc>
              <a:spcBef>
                <a:spcPct val="0"/>
              </a:spcBef>
              <a:buSzPct val="45000"/>
              <a:buFontTx/>
              <a:buNone/>
              <a:tabLst>
                <a:tab pos="637146" algn="l"/>
                <a:tab pos="1274292" algn="l"/>
                <a:tab pos="1911438" algn="l"/>
                <a:tab pos="2548583" algn="l"/>
                <a:tab pos="3187287" algn="l"/>
                <a:tab pos="3824433" algn="l"/>
                <a:tab pos="4461579" algn="l"/>
              </a:tabLst>
            </a:pPr>
            <a:r>
              <a:rPr lang="sv-SE" dirty="0" err="1" smtClean="0">
                <a:latin typeface="Arial" pitchFamily="34" charset="0"/>
                <a:ea typeface="msgothic"/>
                <a:cs typeface="msgothic"/>
              </a:rPr>
              <a:t>Our</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method</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consists</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of</a:t>
            </a:r>
            <a:r>
              <a:rPr lang="sv-SE" baseline="0" dirty="0" smtClean="0">
                <a:latin typeface="Arial" pitchFamily="34" charset="0"/>
                <a:ea typeface="msgothic"/>
                <a:cs typeface="msgothic"/>
              </a:rPr>
              <a:t> the </a:t>
            </a:r>
            <a:r>
              <a:rPr lang="sv-SE" baseline="0" dirty="0" err="1" smtClean="0">
                <a:latin typeface="Arial" pitchFamily="34" charset="0"/>
                <a:ea typeface="msgothic"/>
                <a:cs typeface="msgothic"/>
              </a:rPr>
              <a:t>prospective</a:t>
            </a:r>
            <a:r>
              <a:rPr lang="sv-SE" baseline="0" dirty="0" smtClean="0">
                <a:latin typeface="Arial" pitchFamily="34" charset="0"/>
                <a:ea typeface="msgothic"/>
                <a:cs typeface="msgothic"/>
              </a:rPr>
              <a:t> Swedish </a:t>
            </a:r>
            <a:r>
              <a:rPr lang="sv-SE" baseline="0" dirty="0" err="1" smtClean="0">
                <a:latin typeface="Arial" pitchFamily="34" charset="0"/>
                <a:ea typeface="msgothic"/>
                <a:cs typeface="msgothic"/>
              </a:rPr>
              <a:t>Heart</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Failure</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Registry</a:t>
            </a:r>
            <a:r>
              <a:rPr lang="sv-SE" baseline="0" dirty="0" smtClean="0">
                <a:latin typeface="Arial" pitchFamily="34" charset="0"/>
                <a:ea typeface="msgothic"/>
                <a:cs typeface="msgothic"/>
              </a:rPr>
              <a:t>…:</a:t>
            </a:r>
          </a:p>
          <a:p>
            <a:pPr marL="0" indent="0">
              <a:lnSpc>
                <a:spcPct val="93000"/>
              </a:lnSpc>
              <a:spcBef>
                <a:spcPct val="0"/>
              </a:spcBef>
              <a:buSzPct val="45000"/>
              <a:buFontTx/>
              <a:buNone/>
              <a:tabLst>
                <a:tab pos="637146" algn="l"/>
                <a:tab pos="1274292" algn="l"/>
                <a:tab pos="1911438" algn="l"/>
                <a:tab pos="2548583" algn="l"/>
                <a:tab pos="3187287" algn="l"/>
                <a:tab pos="3824433" algn="l"/>
                <a:tab pos="4461579" algn="l"/>
              </a:tabLst>
            </a:pPr>
            <a:endParaRPr lang="sv-SE" baseline="0" dirty="0" smtClean="0">
              <a:latin typeface="Arial" pitchFamily="34" charset="0"/>
              <a:ea typeface="msgothic"/>
              <a:cs typeface="msgothic"/>
            </a:endParaRPr>
          </a:p>
          <a:p>
            <a:pPr marL="0" indent="0">
              <a:lnSpc>
                <a:spcPct val="93000"/>
              </a:lnSpc>
              <a:spcBef>
                <a:spcPct val="0"/>
              </a:spcBef>
              <a:buSzPct val="45000"/>
              <a:buFontTx/>
              <a:buNone/>
              <a:tabLst>
                <a:tab pos="637146" algn="l"/>
                <a:tab pos="1274292" algn="l"/>
                <a:tab pos="1911438" algn="l"/>
                <a:tab pos="2548583" algn="l"/>
                <a:tab pos="3187287" algn="l"/>
                <a:tab pos="3824433" algn="l"/>
                <a:tab pos="4461579" algn="l"/>
              </a:tabLst>
            </a:pPr>
            <a:r>
              <a:rPr lang="sv-SE" baseline="0" dirty="0" err="1" smtClean="0">
                <a:latin typeface="Arial" pitchFamily="34" charset="0"/>
                <a:ea typeface="msgothic"/>
                <a:cs typeface="msgothic"/>
              </a:rPr>
              <a:t>Socioeconomic</a:t>
            </a:r>
            <a:r>
              <a:rPr lang="sv-SE" baseline="0" dirty="0" smtClean="0">
                <a:latin typeface="Arial" pitchFamily="34" charset="0"/>
                <a:ea typeface="msgothic"/>
                <a:cs typeface="msgothic"/>
              </a:rPr>
              <a:t> data </a:t>
            </a:r>
            <a:r>
              <a:rPr lang="sv-SE" baseline="0" dirty="0" err="1" smtClean="0">
                <a:latin typeface="Arial" pitchFamily="34" charset="0"/>
                <a:ea typeface="msgothic"/>
                <a:cs typeface="msgothic"/>
              </a:rPr>
              <a:t>which</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are</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incredibly</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important</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confounders</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but</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often</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lacking</a:t>
            </a:r>
            <a:r>
              <a:rPr lang="sv-SE" baseline="0" dirty="0" smtClean="0">
                <a:latin typeface="Arial" pitchFamily="34" charset="0"/>
                <a:ea typeface="msgothic"/>
                <a:cs typeface="msgothic"/>
              </a:rPr>
              <a:t> in </a:t>
            </a:r>
            <a:r>
              <a:rPr lang="sv-SE" baseline="0" dirty="0" err="1" smtClean="0">
                <a:latin typeface="Arial" pitchFamily="34" charset="0"/>
                <a:ea typeface="msgothic"/>
                <a:cs typeface="msgothic"/>
              </a:rPr>
              <a:t>even</a:t>
            </a:r>
            <a:r>
              <a:rPr lang="sv-SE" baseline="0" dirty="0" smtClean="0">
                <a:latin typeface="Arial" pitchFamily="34" charset="0"/>
                <a:ea typeface="msgothic"/>
                <a:cs typeface="msgothic"/>
              </a:rPr>
              <a:t> the </a:t>
            </a:r>
            <a:r>
              <a:rPr lang="sv-SE" baseline="0" dirty="0" err="1" smtClean="0">
                <a:latin typeface="Arial" pitchFamily="34" charset="0"/>
                <a:ea typeface="msgothic"/>
                <a:cs typeface="msgothic"/>
              </a:rPr>
              <a:t>most</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rigorous</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observational</a:t>
            </a:r>
            <a:r>
              <a:rPr lang="sv-SE" baseline="0" dirty="0" smtClean="0">
                <a:latin typeface="Arial" pitchFamily="34" charset="0"/>
                <a:ea typeface="msgothic"/>
                <a:cs typeface="msgothic"/>
              </a:rPr>
              <a:t> studies</a:t>
            </a:r>
          </a:p>
          <a:p>
            <a:pPr marL="0" indent="0">
              <a:lnSpc>
                <a:spcPct val="93000"/>
              </a:lnSpc>
              <a:spcBef>
                <a:spcPct val="0"/>
              </a:spcBef>
              <a:buSzPct val="45000"/>
              <a:buFontTx/>
              <a:buNone/>
              <a:tabLst>
                <a:tab pos="637146" algn="l"/>
                <a:tab pos="1274292" algn="l"/>
                <a:tab pos="1911438" algn="l"/>
                <a:tab pos="2548583" algn="l"/>
                <a:tab pos="3187287" algn="l"/>
                <a:tab pos="3824433" algn="l"/>
                <a:tab pos="4461579" algn="l"/>
              </a:tabLst>
            </a:pPr>
            <a:r>
              <a:rPr lang="sv-SE" baseline="0" dirty="0" smtClean="0">
                <a:latin typeface="Arial" pitchFamily="34" charset="0"/>
                <a:ea typeface="msgothic"/>
                <a:cs typeface="msgothic"/>
              </a:rPr>
              <a:t>Before 2005: no Dispensed </a:t>
            </a:r>
            <a:r>
              <a:rPr lang="sv-SE" baseline="0" dirty="0" err="1" smtClean="0">
                <a:latin typeface="Arial" pitchFamily="34" charset="0"/>
                <a:ea typeface="msgothic"/>
                <a:cs typeface="msgothic"/>
              </a:rPr>
              <a:t>drug</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registry</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agfter</a:t>
            </a:r>
            <a:r>
              <a:rPr lang="sv-SE" baseline="0" dirty="0" smtClean="0">
                <a:latin typeface="Arial" pitchFamily="34" charset="0"/>
                <a:ea typeface="msgothic"/>
                <a:cs typeface="msgothic"/>
              </a:rPr>
              <a:t> 2012, </a:t>
            </a:r>
            <a:r>
              <a:rPr lang="sv-SE" baseline="0" dirty="0" err="1" smtClean="0">
                <a:latin typeface="Arial" pitchFamily="34" charset="0"/>
                <a:ea typeface="msgothic"/>
                <a:cs typeface="msgothic"/>
              </a:rPr>
              <a:t>outcomes</a:t>
            </a:r>
            <a:r>
              <a:rPr lang="sv-SE" baseline="0" dirty="0" smtClean="0">
                <a:latin typeface="Arial" pitchFamily="34" charset="0"/>
                <a:ea typeface="msgothic"/>
                <a:cs typeface="msgothic"/>
              </a:rPr>
              <a:t> not </a:t>
            </a:r>
            <a:r>
              <a:rPr lang="sv-SE" baseline="0" dirty="0" err="1" smtClean="0">
                <a:latin typeface="Arial" pitchFamily="34" charset="0"/>
                <a:ea typeface="msgothic"/>
                <a:cs typeface="msgothic"/>
              </a:rPr>
              <a:t>yet</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reported</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to</a:t>
            </a:r>
            <a:r>
              <a:rPr lang="sv-SE" baseline="0" dirty="0" smtClean="0">
                <a:latin typeface="Arial" pitchFamily="34" charset="0"/>
                <a:ea typeface="msgothic"/>
                <a:cs typeface="msgothic"/>
              </a:rPr>
              <a:t> the Swedish Patient </a:t>
            </a:r>
            <a:r>
              <a:rPr lang="sv-SE" baseline="0" dirty="0" err="1" smtClean="0">
                <a:latin typeface="Arial" pitchFamily="34" charset="0"/>
                <a:ea typeface="msgothic"/>
                <a:cs typeface="msgothic"/>
              </a:rPr>
              <a:t>Regsitry</a:t>
            </a:r>
            <a:endParaRPr lang="sv-SE" baseline="0" dirty="0" smtClean="0">
              <a:latin typeface="Arial" pitchFamily="34" charset="0"/>
              <a:ea typeface="msgothic"/>
              <a:cs typeface="msgothic"/>
            </a:endParaRPr>
          </a:p>
          <a:p>
            <a:pPr marL="0" indent="0">
              <a:lnSpc>
                <a:spcPct val="93000"/>
              </a:lnSpc>
              <a:spcBef>
                <a:spcPct val="0"/>
              </a:spcBef>
              <a:buSzPct val="45000"/>
              <a:buFontTx/>
              <a:buNone/>
              <a:tabLst>
                <a:tab pos="637146" algn="l"/>
                <a:tab pos="1274292" algn="l"/>
                <a:tab pos="1911438" algn="l"/>
                <a:tab pos="2548583" algn="l"/>
                <a:tab pos="3187287" algn="l"/>
                <a:tab pos="3824433" algn="l"/>
                <a:tab pos="4461579" algn="l"/>
              </a:tabLst>
            </a:pPr>
            <a:endParaRPr lang="sv-SE" baseline="0" dirty="0" smtClean="0">
              <a:latin typeface="Arial" pitchFamily="34" charset="0"/>
              <a:ea typeface="msgothic"/>
              <a:cs typeface="msgothic"/>
            </a:endParaRPr>
          </a:p>
          <a:p>
            <a:pPr marL="0" indent="0">
              <a:lnSpc>
                <a:spcPct val="93000"/>
              </a:lnSpc>
              <a:spcBef>
                <a:spcPct val="0"/>
              </a:spcBef>
              <a:buSzPct val="45000"/>
              <a:buFontTx/>
              <a:buNone/>
              <a:tabLst>
                <a:tab pos="637146" algn="l"/>
                <a:tab pos="1274292" algn="l"/>
                <a:tab pos="1911438" algn="l"/>
                <a:tab pos="2548583" algn="l"/>
                <a:tab pos="3187287" algn="l"/>
                <a:tab pos="3824433" algn="l"/>
                <a:tab pos="4461579" algn="l"/>
              </a:tabLst>
            </a:pPr>
            <a:r>
              <a:rPr lang="sv-SE" baseline="0" dirty="0" smtClean="0">
                <a:latin typeface="Arial" pitchFamily="34" charset="0"/>
                <a:ea typeface="msgothic"/>
                <a:cs typeface="msgothic"/>
              </a:rPr>
              <a:t>Positive </a:t>
            </a:r>
            <a:r>
              <a:rPr lang="sv-SE" baseline="0" dirty="0" err="1" smtClean="0">
                <a:latin typeface="Arial" pitchFamily="34" charset="0"/>
                <a:ea typeface="msgothic"/>
                <a:cs typeface="msgothic"/>
              </a:rPr>
              <a:t>control</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We</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know</a:t>
            </a:r>
            <a:r>
              <a:rPr lang="sv-SE" baseline="0" dirty="0" smtClean="0">
                <a:latin typeface="Arial" pitchFamily="34" charset="0"/>
                <a:ea typeface="msgothic"/>
                <a:cs typeface="msgothic"/>
              </a:rPr>
              <a:t> BB </a:t>
            </a:r>
            <a:r>
              <a:rPr lang="sv-SE" baseline="0" dirty="0" err="1" smtClean="0">
                <a:latin typeface="Arial" pitchFamily="34" charset="0"/>
                <a:ea typeface="msgothic"/>
                <a:cs typeface="msgothic"/>
              </a:rPr>
              <a:t>imporve</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outcomes</a:t>
            </a:r>
            <a:r>
              <a:rPr lang="sv-SE" baseline="0" dirty="0" smtClean="0">
                <a:latin typeface="Arial" pitchFamily="34" charset="0"/>
                <a:ea typeface="msgothic"/>
                <a:cs typeface="msgothic"/>
              </a:rPr>
              <a:t> in HFREF, </a:t>
            </a:r>
            <a:r>
              <a:rPr lang="sv-SE" baseline="0" dirty="0" err="1" smtClean="0">
                <a:latin typeface="Arial" pitchFamily="34" charset="0"/>
                <a:ea typeface="msgothic"/>
                <a:cs typeface="msgothic"/>
              </a:rPr>
              <a:t>thus</a:t>
            </a:r>
            <a:r>
              <a:rPr lang="sv-SE" baseline="0" dirty="0" smtClean="0">
                <a:latin typeface="Arial" pitchFamily="34" charset="0"/>
                <a:ea typeface="msgothic"/>
                <a:cs typeface="msgothic"/>
              </a:rPr>
              <a:t> positive </a:t>
            </a:r>
            <a:r>
              <a:rPr lang="sv-SE" baseline="0" dirty="0" err="1" smtClean="0">
                <a:latin typeface="Arial" pitchFamily="34" charset="0"/>
                <a:ea typeface="msgothic"/>
                <a:cs typeface="msgothic"/>
              </a:rPr>
              <a:t>control</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to</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see</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how</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they</a:t>
            </a:r>
            <a:r>
              <a:rPr lang="sv-SE" baseline="0" dirty="0" smtClean="0">
                <a:latin typeface="Arial" pitchFamily="34" charset="0"/>
                <a:ea typeface="msgothic"/>
                <a:cs typeface="msgothic"/>
              </a:rPr>
              <a:t> </a:t>
            </a:r>
            <a:r>
              <a:rPr lang="sv-SE" baseline="0" dirty="0" err="1" smtClean="0">
                <a:latin typeface="Arial" pitchFamily="34" charset="0"/>
                <a:ea typeface="msgothic"/>
                <a:cs typeface="msgothic"/>
              </a:rPr>
              <a:t>did</a:t>
            </a:r>
            <a:r>
              <a:rPr lang="sv-SE" baseline="0" dirty="0" smtClean="0">
                <a:latin typeface="Arial" pitchFamily="34" charset="0"/>
                <a:ea typeface="msgothic"/>
                <a:cs typeface="msgothic"/>
              </a:rPr>
              <a:t> in </a:t>
            </a:r>
            <a:r>
              <a:rPr lang="sv-SE" baseline="0" dirty="0" err="1" smtClean="0">
                <a:latin typeface="Arial" pitchFamily="34" charset="0"/>
                <a:ea typeface="msgothic"/>
                <a:cs typeface="msgothic"/>
              </a:rPr>
              <a:t>our</a:t>
            </a:r>
            <a:r>
              <a:rPr lang="sv-SE" baseline="0" dirty="0" smtClean="0">
                <a:latin typeface="Arial" pitchFamily="34" charset="0"/>
                <a:ea typeface="msgothic"/>
                <a:cs typeface="msgothic"/>
              </a:rPr>
              <a:t> population</a:t>
            </a:r>
            <a:endParaRPr lang="en-GB" dirty="0" smtClean="0">
              <a:latin typeface="Arial" pitchFamily="34" charset="0"/>
              <a:ea typeface="msgothic"/>
              <a:cs typeface="ms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97" y="915025"/>
            <a:ext cx="4054855" cy="3133882"/>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pPr>
              <a:defRPr/>
            </a:pPr>
            <a:endParaRPr lang="en-US">
              <a:latin typeface="Arial" charset="0"/>
            </a:endParaRPr>
          </a:p>
        </p:txBody>
      </p:sp>
      <p:sp>
        <p:nvSpPr>
          <p:cNvPr id="24579" name="Text Box 2"/>
          <p:cNvSpPr>
            <a:spLocks noGrp="1" noChangeArrowheads="1"/>
          </p:cNvSpPr>
          <p:nvPr>
            <p:ph type="body"/>
          </p:nvPr>
        </p:nvSpPr>
        <p:spPr>
          <a:xfrm>
            <a:off x="1046714" y="4353394"/>
            <a:ext cx="4770783" cy="34774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sv-SE" dirty="0" smtClean="0"/>
              <a:t>In the </a:t>
            </a:r>
            <a:r>
              <a:rPr lang="sv-SE" dirty="0" err="1" smtClean="0"/>
              <a:t>matched</a:t>
            </a:r>
            <a:r>
              <a:rPr lang="sv-SE" dirty="0" smtClean="0"/>
              <a:t> </a:t>
            </a:r>
            <a:r>
              <a:rPr lang="sv-SE" dirty="0" err="1" smtClean="0"/>
              <a:t>cohort</a:t>
            </a:r>
            <a:r>
              <a:rPr lang="sv-SE" dirty="0" smtClean="0"/>
              <a:t>, </a:t>
            </a:r>
            <a:r>
              <a:rPr lang="sv-SE" dirty="0" err="1" smtClean="0"/>
              <a:t>these</a:t>
            </a:r>
            <a:r>
              <a:rPr lang="sv-SE" dirty="0" smtClean="0"/>
              <a:t> </a:t>
            </a:r>
            <a:r>
              <a:rPr lang="sv-SE" dirty="0" err="1" smtClean="0"/>
              <a:t>differences</a:t>
            </a:r>
            <a:r>
              <a:rPr lang="sv-SE" dirty="0" smtClean="0"/>
              <a:t> </a:t>
            </a:r>
            <a:r>
              <a:rPr lang="sv-SE" dirty="0" err="1" smtClean="0"/>
              <a:t>disappeared</a:t>
            </a:r>
            <a:r>
              <a:rPr lang="sv-SE" dirty="0" smtClean="0"/>
              <a:t>. So no </a:t>
            </a:r>
            <a:r>
              <a:rPr lang="sv-SE" dirty="0" err="1" smtClean="0"/>
              <a:t>difference</a:t>
            </a:r>
            <a:r>
              <a:rPr lang="sv-SE" baseline="0" dirty="0" smtClean="0"/>
              <a:t> in </a:t>
            </a:r>
            <a:r>
              <a:rPr lang="sv-SE" baseline="0" dirty="0" err="1" smtClean="0"/>
              <a:t>baseline</a:t>
            </a:r>
            <a:r>
              <a:rPr lang="sv-SE" baseline="0" dirty="0" smtClean="0"/>
              <a:t> </a:t>
            </a:r>
            <a:r>
              <a:rPr lang="sv-SE" baseline="0" dirty="0" err="1" smtClean="0"/>
              <a:t>characteristics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97" y="915025"/>
            <a:ext cx="4054855" cy="3133882"/>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pPr>
              <a:defRPr/>
            </a:pPr>
            <a:endParaRPr lang="en-US">
              <a:latin typeface="Arial" charset="0"/>
            </a:endParaRPr>
          </a:p>
        </p:txBody>
      </p:sp>
      <p:sp>
        <p:nvSpPr>
          <p:cNvPr id="24579" name="Text Box 2"/>
          <p:cNvSpPr>
            <a:spLocks noGrp="1" noChangeArrowheads="1"/>
          </p:cNvSpPr>
          <p:nvPr>
            <p:ph type="body"/>
          </p:nvPr>
        </p:nvSpPr>
        <p:spPr>
          <a:xfrm>
            <a:off x="1046714" y="4353394"/>
            <a:ext cx="4770783" cy="34774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sv-SE" dirty="0" smtClean="0"/>
              <a:t>In the </a:t>
            </a:r>
            <a:r>
              <a:rPr lang="sv-SE" dirty="0" err="1" smtClean="0"/>
              <a:t>matched</a:t>
            </a:r>
            <a:r>
              <a:rPr lang="sv-SE" dirty="0" smtClean="0"/>
              <a:t> </a:t>
            </a:r>
            <a:r>
              <a:rPr lang="sv-SE" dirty="0" err="1" smtClean="0"/>
              <a:t>cohort</a:t>
            </a:r>
            <a:r>
              <a:rPr lang="sv-SE" dirty="0" smtClean="0"/>
              <a:t>, </a:t>
            </a:r>
            <a:r>
              <a:rPr lang="sv-SE" dirty="0" err="1" smtClean="0"/>
              <a:t>these</a:t>
            </a:r>
            <a:r>
              <a:rPr lang="sv-SE" dirty="0" smtClean="0"/>
              <a:t> </a:t>
            </a:r>
            <a:r>
              <a:rPr lang="sv-SE" dirty="0" err="1" smtClean="0"/>
              <a:t>differences</a:t>
            </a:r>
            <a:r>
              <a:rPr lang="sv-SE" dirty="0" smtClean="0"/>
              <a:t> </a:t>
            </a:r>
            <a:r>
              <a:rPr lang="sv-SE" dirty="0" err="1" smtClean="0"/>
              <a:t>disappeared</a:t>
            </a:r>
            <a:r>
              <a:rPr lang="sv-SE" dirty="0" smtClean="0"/>
              <a:t>. So no </a:t>
            </a:r>
            <a:r>
              <a:rPr lang="sv-SE" dirty="0" err="1" smtClean="0"/>
              <a:t>difference</a:t>
            </a:r>
            <a:r>
              <a:rPr lang="sv-SE" baseline="0" dirty="0" smtClean="0"/>
              <a:t> in </a:t>
            </a:r>
            <a:r>
              <a:rPr lang="sv-SE" baseline="0" dirty="0" err="1" smtClean="0"/>
              <a:t>baseline</a:t>
            </a:r>
            <a:r>
              <a:rPr lang="sv-SE" baseline="0" dirty="0" smtClean="0"/>
              <a:t> </a:t>
            </a:r>
            <a:r>
              <a:rPr lang="sv-SE" baseline="0" dirty="0" err="1" smtClean="0"/>
              <a:t>characteristics</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tshållare för bildobjekt 1"/>
          <p:cNvSpPr>
            <a:spLocks noGrp="1" noRot="1" noChangeAspect="1" noTextEdit="1"/>
          </p:cNvSpPr>
          <p:nvPr>
            <p:ph type="sldImg"/>
          </p:nvPr>
        </p:nvSpPr>
        <p:spPr>
          <a:ln/>
        </p:spPr>
      </p:sp>
      <p:sp>
        <p:nvSpPr>
          <p:cNvPr id="2662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dirty="0" smtClean="0"/>
              <a:t>And no </a:t>
            </a:r>
            <a:r>
              <a:rPr lang="sv-SE" dirty="0" err="1" smtClean="0"/>
              <a:t>differecne</a:t>
            </a:r>
            <a:r>
              <a:rPr lang="sv-SE" dirty="0" smtClean="0"/>
              <a:t> in PS</a:t>
            </a:r>
          </a:p>
        </p:txBody>
      </p:sp>
      <p:sp>
        <p:nvSpPr>
          <p:cNvPr id="26628"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a:solidFill>
                  <a:srgbClr val="000066"/>
                </a:solidFill>
                <a:latin typeface="Arial" pitchFamily="34" charset="0"/>
              </a:defRPr>
            </a:lvl1pPr>
            <a:lvl2pPr marL="729057" indent="-280406" defTabSz="914437">
              <a:defRPr sz="1600">
                <a:solidFill>
                  <a:srgbClr val="000066"/>
                </a:solidFill>
                <a:latin typeface="Arial" pitchFamily="34" charset="0"/>
              </a:defRPr>
            </a:lvl2pPr>
            <a:lvl3pPr marL="1121626" indent="-224325" defTabSz="914437">
              <a:defRPr sz="1600">
                <a:solidFill>
                  <a:srgbClr val="000066"/>
                </a:solidFill>
                <a:latin typeface="Arial" pitchFamily="34" charset="0"/>
              </a:defRPr>
            </a:lvl3pPr>
            <a:lvl4pPr marL="1570276" indent="-224325" defTabSz="914437">
              <a:defRPr sz="1600">
                <a:solidFill>
                  <a:srgbClr val="000066"/>
                </a:solidFill>
                <a:latin typeface="Arial" pitchFamily="34" charset="0"/>
              </a:defRPr>
            </a:lvl4pPr>
            <a:lvl5pPr marL="2018927" indent="-224325" defTabSz="914437">
              <a:defRPr sz="1600">
                <a:solidFill>
                  <a:srgbClr val="000066"/>
                </a:solidFill>
                <a:latin typeface="Arial" pitchFamily="34" charset="0"/>
              </a:defRPr>
            </a:lvl5pPr>
            <a:lvl6pPr marL="2467577" indent="-224325" algn="ctr" defTabSz="914437" eaLnBrk="0" fontAlgn="base" hangingPunct="0">
              <a:spcBef>
                <a:spcPct val="0"/>
              </a:spcBef>
              <a:spcAft>
                <a:spcPct val="0"/>
              </a:spcAft>
              <a:defRPr sz="1600">
                <a:solidFill>
                  <a:srgbClr val="000066"/>
                </a:solidFill>
                <a:latin typeface="Arial" pitchFamily="34" charset="0"/>
              </a:defRPr>
            </a:lvl6pPr>
            <a:lvl7pPr marL="2916227" indent="-224325" algn="ctr" defTabSz="914437" eaLnBrk="0" fontAlgn="base" hangingPunct="0">
              <a:spcBef>
                <a:spcPct val="0"/>
              </a:spcBef>
              <a:spcAft>
                <a:spcPct val="0"/>
              </a:spcAft>
              <a:defRPr sz="1600">
                <a:solidFill>
                  <a:srgbClr val="000066"/>
                </a:solidFill>
                <a:latin typeface="Arial" pitchFamily="34" charset="0"/>
              </a:defRPr>
            </a:lvl7pPr>
            <a:lvl8pPr marL="3364878" indent="-224325" algn="ctr" defTabSz="914437" eaLnBrk="0" fontAlgn="base" hangingPunct="0">
              <a:spcBef>
                <a:spcPct val="0"/>
              </a:spcBef>
              <a:spcAft>
                <a:spcPct val="0"/>
              </a:spcAft>
              <a:defRPr sz="1600">
                <a:solidFill>
                  <a:srgbClr val="000066"/>
                </a:solidFill>
                <a:latin typeface="Arial" pitchFamily="34" charset="0"/>
              </a:defRPr>
            </a:lvl8pPr>
            <a:lvl9pPr marL="3813528" indent="-224325" algn="ctr" defTabSz="914437" eaLnBrk="0" fontAlgn="base" hangingPunct="0">
              <a:spcBef>
                <a:spcPct val="0"/>
              </a:spcBef>
              <a:spcAft>
                <a:spcPct val="0"/>
              </a:spcAft>
              <a:defRPr sz="1600">
                <a:solidFill>
                  <a:srgbClr val="000066"/>
                </a:solidFill>
                <a:latin typeface="Arial" pitchFamily="34" charset="0"/>
              </a:defRPr>
            </a:lvl9pPr>
          </a:lstStyle>
          <a:p>
            <a:fld id="{96F9363C-928C-4BDB-89BD-0ADA6D795606}" type="slidenum">
              <a:rPr lang="sv-SE" sz="1200">
                <a:solidFill>
                  <a:schemeClr val="tx1"/>
                </a:solidFill>
                <a:latin typeface="Times" pitchFamily="18" charset="0"/>
              </a:rPr>
              <a:pPr/>
              <a:t>9</a:t>
            </a:fld>
            <a:endParaRPr lang="sv-SE" sz="1200">
              <a:solidFill>
                <a:schemeClr val="tx1"/>
              </a:solidFill>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1D5C1B-CB5A-484C-B4EC-291E7B0D4B7C}"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A4375-9799-40AD-A8AF-DE99B1442979}" type="slidenum">
              <a:rPr lang="en-US" smtClean="0"/>
              <a:t>‹#›</a:t>
            </a:fld>
            <a:endParaRPr lang="en-US"/>
          </a:p>
        </p:txBody>
      </p:sp>
    </p:spTree>
    <p:extLst>
      <p:ext uri="{BB962C8B-B14F-4D97-AF65-F5344CB8AC3E}">
        <p14:creationId xmlns:p14="http://schemas.microsoft.com/office/powerpoint/2010/main" val="250093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D5C1B-CB5A-484C-B4EC-291E7B0D4B7C}"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A4375-9799-40AD-A8AF-DE99B1442979}" type="slidenum">
              <a:rPr lang="en-US" smtClean="0"/>
              <a:t>‹#›</a:t>
            </a:fld>
            <a:endParaRPr lang="en-US"/>
          </a:p>
        </p:txBody>
      </p:sp>
    </p:spTree>
    <p:extLst>
      <p:ext uri="{BB962C8B-B14F-4D97-AF65-F5344CB8AC3E}">
        <p14:creationId xmlns:p14="http://schemas.microsoft.com/office/powerpoint/2010/main" val="353937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D5C1B-CB5A-484C-B4EC-291E7B0D4B7C}"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A4375-9799-40AD-A8AF-DE99B1442979}" type="slidenum">
              <a:rPr lang="en-US" smtClean="0"/>
              <a:t>‹#›</a:t>
            </a:fld>
            <a:endParaRPr lang="en-US"/>
          </a:p>
        </p:txBody>
      </p:sp>
    </p:spTree>
    <p:extLst>
      <p:ext uri="{BB962C8B-B14F-4D97-AF65-F5344CB8AC3E}">
        <p14:creationId xmlns:p14="http://schemas.microsoft.com/office/powerpoint/2010/main" val="323830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D5C1B-CB5A-484C-B4EC-291E7B0D4B7C}"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A4375-9799-40AD-A8AF-DE99B1442979}" type="slidenum">
              <a:rPr lang="en-US" smtClean="0"/>
              <a:t>‹#›</a:t>
            </a:fld>
            <a:endParaRPr lang="en-US"/>
          </a:p>
        </p:txBody>
      </p:sp>
    </p:spTree>
    <p:extLst>
      <p:ext uri="{BB962C8B-B14F-4D97-AF65-F5344CB8AC3E}">
        <p14:creationId xmlns:p14="http://schemas.microsoft.com/office/powerpoint/2010/main" val="305012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1D5C1B-CB5A-484C-B4EC-291E7B0D4B7C}"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A4375-9799-40AD-A8AF-DE99B1442979}" type="slidenum">
              <a:rPr lang="en-US" smtClean="0"/>
              <a:t>‹#›</a:t>
            </a:fld>
            <a:endParaRPr lang="en-US"/>
          </a:p>
        </p:txBody>
      </p:sp>
    </p:spTree>
    <p:extLst>
      <p:ext uri="{BB962C8B-B14F-4D97-AF65-F5344CB8AC3E}">
        <p14:creationId xmlns:p14="http://schemas.microsoft.com/office/powerpoint/2010/main" val="249219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1D5C1B-CB5A-484C-B4EC-291E7B0D4B7C}"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A4375-9799-40AD-A8AF-DE99B1442979}" type="slidenum">
              <a:rPr lang="en-US" smtClean="0"/>
              <a:t>‹#›</a:t>
            </a:fld>
            <a:endParaRPr lang="en-US"/>
          </a:p>
        </p:txBody>
      </p:sp>
    </p:spTree>
    <p:extLst>
      <p:ext uri="{BB962C8B-B14F-4D97-AF65-F5344CB8AC3E}">
        <p14:creationId xmlns:p14="http://schemas.microsoft.com/office/powerpoint/2010/main" val="8992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1D5C1B-CB5A-484C-B4EC-291E7B0D4B7C}" type="datetimeFigureOut">
              <a:rPr lang="en-US" smtClean="0"/>
              <a:t>8/25/2014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A4375-9799-40AD-A8AF-DE99B1442979}" type="slidenum">
              <a:rPr lang="en-US" smtClean="0"/>
              <a:t>‹#›</a:t>
            </a:fld>
            <a:endParaRPr lang="en-US"/>
          </a:p>
        </p:txBody>
      </p:sp>
    </p:spTree>
    <p:extLst>
      <p:ext uri="{BB962C8B-B14F-4D97-AF65-F5344CB8AC3E}">
        <p14:creationId xmlns:p14="http://schemas.microsoft.com/office/powerpoint/2010/main" val="240791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1D5C1B-CB5A-484C-B4EC-291E7B0D4B7C}" type="datetimeFigureOut">
              <a:rPr lang="en-US" smtClean="0"/>
              <a:t>8/25/2014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A4375-9799-40AD-A8AF-DE99B1442979}" type="slidenum">
              <a:rPr lang="en-US" smtClean="0"/>
              <a:t>‹#›</a:t>
            </a:fld>
            <a:endParaRPr lang="en-US"/>
          </a:p>
        </p:txBody>
      </p:sp>
    </p:spTree>
    <p:extLst>
      <p:ext uri="{BB962C8B-B14F-4D97-AF65-F5344CB8AC3E}">
        <p14:creationId xmlns:p14="http://schemas.microsoft.com/office/powerpoint/2010/main" val="423063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D5C1B-CB5A-484C-B4EC-291E7B0D4B7C}" type="datetimeFigureOut">
              <a:rPr lang="en-US" smtClean="0"/>
              <a:t>8/25/2014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A4375-9799-40AD-A8AF-DE99B1442979}" type="slidenum">
              <a:rPr lang="en-US" smtClean="0"/>
              <a:t>‹#›</a:t>
            </a:fld>
            <a:endParaRPr lang="en-US"/>
          </a:p>
        </p:txBody>
      </p:sp>
    </p:spTree>
    <p:extLst>
      <p:ext uri="{BB962C8B-B14F-4D97-AF65-F5344CB8AC3E}">
        <p14:creationId xmlns:p14="http://schemas.microsoft.com/office/powerpoint/2010/main" val="214999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D5C1B-CB5A-484C-B4EC-291E7B0D4B7C}"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A4375-9799-40AD-A8AF-DE99B1442979}" type="slidenum">
              <a:rPr lang="en-US" smtClean="0"/>
              <a:t>‹#›</a:t>
            </a:fld>
            <a:endParaRPr lang="en-US"/>
          </a:p>
        </p:txBody>
      </p:sp>
    </p:spTree>
    <p:extLst>
      <p:ext uri="{BB962C8B-B14F-4D97-AF65-F5344CB8AC3E}">
        <p14:creationId xmlns:p14="http://schemas.microsoft.com/office/powerpoint/2010/main" val="134627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D5C1B-CB5A-484C-B4EC-291E7B0D4B7C}"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A4375-9799-40AD-A8AF-DE99B1442979}" type="slidenum">
              <a:rPr lang="en-US" smtClean="0"/>
              <a:t>‹#›</a:t>
            </a:fld>
            <a:endParaRPr lang="en-US"/>
          </a:p>
        </p:txBody>
      </p:sp>
    </p:spTree>
    <p:extLst>
      <p:ext uri="{BB962C8B-B14F-4D97-AF65-F5344CB8AC3E}">
        <p14:creationId xmlns:p14="http://schemas.microsoft.com/office/powerpoint/2010/main" val="129951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D5C1B-CB5A-484C-B4EC-291E7B0D4B7C}" type="datetimeFigureOut">
              <a:rPr lang="en-US" smtClean="0"/>
              <a:t>8/25/2014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A4375-9799-40AD-A8AF-DE99B1442979}" type="slidenum">
              <a:rPr lang="en-US" smtClean="0"/>
              <a:t>‹#›</a:t>
            </a:fld>
            <a:endParaRPr lang="en-US"/>
          </a:p>
        </p:txBody>
      </p:sp>
    </p:spTree>
    <p:extLst>
      <p:ext uri="{BB962C8B-B14F-4D97-AF65-F5344CB8AC3E}">
        <p14:creationId xmlns:p14="http://schemas.microsoft.com/office/powerpoint/2010/main" val="419767059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Underrubrik 2"/>
          <p:cNvSpPr>
            <a:spLocks noGrp="1"/>
          </p:cNvSpPr>
          <p:nvPr>
            <p:ph type="subTitle" idx="1"/>
          </p:nvPr>
        </p:nvSpPr>
        <p:spPr>
          <a:xfrm>
            <a:off x="228600" y="381000"/>
            <a:ext cx="8737600" cy="3975100"/>
          </a:xfrm>
        </p:spPr>
        <p:txBody>
          <a:bodyPr>
            <a:normAutofit fontScale="25000" lnSpcReduction="20000"/>
          </a:bodyPr>
          <a:lstStyle/>
          <a:p>
            <a:pPr>
              <a:lnSpc>
                <a:spcPct val="120000"/>
              </a:lnSpc>
            </a:pPr>
            <a:r>
              <a:rPr lang="en-US" sz="11200" dirty="0">
                <a:solidFill>
                  <a:srgbClr val="000000"/>
                </a:solidFill>
              </a:rPr>
              <a:t>Association between Use of Beta-Blockers and Mortality in Patients with Heart Failure and Preserved Ejection </a:t>
            </a:r>
            <a:r>
              <a:rPr lang="en-US" sz="11200" dirty="0" smtClean="0">
                <a:solidFill>
                  <a:srgbClr val="000000"/>
                </a:solidFill>
              </a:rPr>
              <a:t>Fraction </a:t>
            </a:r>
            <a:endParaRPr lang="sv-SE" sz="11200" dirty="0" smtClean="0">
              <a:solidFill>
                <a:srgbClr val="000000"/>
              </a:solidFill>
              <a:effectLst/>
            </a:endParaRPr>
          </a:p>
          <a:p>
            <a:pPr eaLnBrk="1" hangingPunct="1">
              <a:lnSpc>
                <a:spcPct val="120000"/>
              </a:lnSpc>
            </a:pPr>
            <a:r>
              <a:rPr lang="sv-SE" sz="9600" dirty="0" smtClean="0">
                <a:solidFill>
                  <a:srgbClr val="000000"/>
                </a:solidFill>
                <a:effectLst/>
              </a:rPr>
              <a:t>a </a:t>
            </a:r>
            <a:r>
              <a:rPr lang="sv-SE" sz="9600" dirty="0" err="1" smtClean="0">
                <a:solidFill>
                  <a:srgbClr val="000000"/>
                </a:solidFill>
                <a:effectLst/>
              </a:rPr>
              <a:t>Prospective</a:t>
            </a:r>
            <a:r>
              <a:rPr lang="sv-SE" sz="9600" dirty="0" smtClean="0">
                <a:solidFill>
                  <a:srgbClr val="000000"/>
                </a:solidFill>
                <a:effectLst/>
              </a:rPr>
              <a:t> </a:t>
            </a:r>
            <a:r>
              <a:rPr lang="sv-SE" sz="9600" dirty="0" err="1" smtClean="0">
                <a:solidFill>
                  <a:srgbClr val="000000"/>
                </a:solidFill>
                <a:effectLst/>
              </a:rPr>
              <a:t>Propensity</a:t>
            </a:r>
            <a:r>
              <a:rPr lang="sv-SE" sz="9600" dirty="0" smtClean="0">
                <a:solidFill>
                  <a:srgbClr val="000000"/>
                </a:solidFill>
                <a:effectLst/>
              </a:rPr>
              <a:t> Score-</a:t>
            </a:r>
            <a:r>
              <a:rPr lang="sv-SE" sz="9600" dirty="0" err="1" smtClean="0">
                <a:solidFill>
                  <a:srgbClr val="000000"/>
                </a:solidFill>
                <a:effectLst/>
              </a:rPr>
              <a:t>Matched</a:t>
            </a:r>
            <a:r>
              <a:rPr lang="sv-SE" sz="9600" dirty="0" smtClean="0">
                <a:solidFill>
                  <a:srgbClr val="000000"/>
                </a:solidFill>
                <a:effectLst/>
              </a:rPr>
              <a:t> </a:t>
            </a:r>
            <a:r>
              <a:rPr lang="sv-SE" sz="9600" dirty="0" err="1" smtClean="0">
                <a:solidFill>
                  <a:srgbClr val="000000"/>
                </a:solidFill>
                <a:effectLst/>
              </a:rPr>
              <a:t>Cohort</a:t>
            </a:r>
            <a:r>
              <a:rPr lang="sv-SE" sz="9600" dirty="0" smtClean="0">
                <a:solidFill>
                  <a:srgbClr val="000000"/>
                </a:solidFill>
                <a:effectLst/>
              </a:rPr>
              <a:t> </a:t>
            </a:r>
            <a:r>
              <a:rPr lang="sv-SE" sz="9600" dirty="0" err="1" smtClean="0">
                <a:solidFill>
                  <a:srgbClr val="000000"/>
                </a:solidFill>
                <a:effectLst/>
              </a:rPr>
              <a:t>Study</a:t>
            </a:r>
            <a:endParaRPr lang="sv-SE" sz="9600" dirty="0" smtClean="0">
              <a:solidFill>
                <a:srgbClr val="000000"/>
              </a:solidFill>
              <a:effectLst/>
            </a:endParaRPr>
          </a:p>
          <a:p>
            <a:pPr eaLnBrk="1" hangingPunct="1">
              <a:lnSpc>
                <a:spcPct val="120000"/>
              </a:lnSpc>
            </a:pPr>
            <a:endParaRPr lang="sv-SE" sz="11100" dirty="0" smtClean="0">
              <a:solidFill>
                <a:srgbClr val="000000"/>
              </a:solidFill>
              <a:effectLst/>
            </a:endParaRPr>
          </a:p>
          <a:p>
            <a:pPr eaLnBrk="1" hangingPunct="1">
              <a:lnSpc>
                <a:spcPct val="120000"/>
              </a:lnSpc>
            </a:pPr>
            <a:r>
              <a:rPr lang="sv-SE" sz="9600" u="sng" dirty="0" smtClean="0">
                <a:solidFill>
                  <a:srgbClr val="000000"/>
                </a:solidFill>
                <a:effectLst/>
              </a:rPr>
              <a:t>Lars H Lund</a:t>
            </a:r>
            <a:r>
              <a:rPr lang="sv-SE" sz="9600" dirty="0" smtClean="0">
                <a:solidFill>
                  <a:srgbClr val="000000"/>
                </a:solidFill>
                <a:effectLst/>
              </a:rPr>
              <a:t>, Lina Benson, Ulf Dahlström, Magnus Edner, Leif Friberg</a:t>
            </a:r>
          </a:p>
          <a:p>
            <a:pPr algn="l" eaLnBrk="1" hangingPunct="1">
              <a:lnSpc>
                <a:spcPct val="120000"/>
              </a:lnSpc>
            </a:pPr>
            <a:r>
              <a:rPr lang="sv-SE" sz="6400" dirty="0" smtClean="0">
                <a:solidFill>
                  <a:srgbClr val="000000"/>
                </a:solidFill>
              </a:rPr>
              <a:t>	on </a:t>
            </a:r>
            <a:r>
              <a:rPr lang="sv-SE" sz="6400" dirty="0" err="1" smtClean="0">
                <a:solidFill>
                  <a:srgbClr val="000000"/>
                </a:solidFill>
              </a:rPr>
              <a:t>behalf</a:t>
            </a:r>
            <a:r>
              <a:rPr lang="sv-SE" sz="6400" dirty="0" smtClean="0">
                <a:solidFill>
                  <a:srgbClr val="000000"/>
                </a:solidFill>
              </a:rPr>
              <a:t> </a:t>
            </a:r>
            <a:r>
              <a:rPr lang="sv-SE" sz="6400" dirty="0" err="1" smtClean="0">
                <a:solidFill>
                  <a:srgbClr val="000000"/>
                </a:solidFill>
              </a:rPr>
              <a:t>of</a:t>
            </a:r>
            <a:r>
              <a:rPr lang="sv-SE" sz="6400" dirty="0" smtClean="0">
                <a:solidFill>
                  <a:srgbClr val="000000"/>
                </a:solidFill>
              </a:rPr>
              <a:t> the Swedish </a:t>
            </a:r>
            <a:r>
              <a:rPr lang="sv-SE" sz="6400" dirty="0" err="1" smtClean="0">
                <a:solidFill>
                  <a:srgbClr val="000000"/>
                </a:solidFill>
              </a:rPr>
              <a:t>Heart</a:t>
            </a:r>
            <a:r>
              <a:rPr lang="sv-SE" sz="6400" dirty="0" smtClean="0">
                <a:solidFill>
                  <a:srgbClr val="000000"/>
                </a:solidFill>
              </a:rPr>
              <a:t> </a:t>
            </a:r>
            <a:r>
              <a:rPr lang="sv-SE" sz="6400" dirty="0" err="1" smtClean="0">
                <a:solidFill>
                  <a:srgbClr val="000000"/>
                </a:solidFill>
              </a:rPr>
              <a:t>Failure</a:t>
            </a:r>
            <a:r>
              <a:rPr lang="sv-SE" sz="6400" dirty="0" smtClean="0">
                <a:solidFill>
                  <a:srgbClr val="000000"/>
                </a:solidFill>
              </a:rPr>
              <a:t> </a:t>
            </a:r>
            <a:r>
              <a:rPr lang="sv-SE" sz="6400" dirty="0" err="1" smtClean="0">
                <a:solidFill>
                  <a:srgbClr val="000000"/>
                </a:solidFill>
              </a:rPr>
              <a:t>Registry</a:t>
            </a:r>
            <a:endParaRPr lang="sv-SE" sz="6400" dirty="0" smtClean="0">
              <a:solidFill>
                <a:srgbClr val="000000"/>
              </a:solidFill>
              <a:effectLst/>
            </a:endParaRPr>
          </a:p>
          <a:p>
            <a:pPr eaLnBrk="1" hangingPunct="1">
              <a:lnSpc>
                <a:spcPct val="90000"/>
              </a:lnSpc>
            </a:pPr>
            <a:endParaRPr lang="sv-SE" sz="2800" dirty="0" smtClean="0">
              <a:solidFill>
                <a:srgbClr val="000000"/>
              </a:solidFill>
              <a:effectLst/>
            </a:endParaRPr>
          </a:p>
          <a:p>
            <a:pPr algn="l" eaLnBrk="1" hangingPunct="1">
              <a:lnSpc>
                <a:spcPct val="90000"/>
              </a:lnSpc>
            </a:pPr>
            <a:endParaRPr lang="sv-SE" sz="5500" dirty="0" smtClean="0">
              <a:solidFill>
                <a:srgbClr val="000000"/>
              </a:solidFill>
              <a:effectLst/>
            </a:endParaRPr>
          </a:p>
          <a:p>
            <a:pPr algn="l" eaLnBrk="1" hangingPunct="1">
              <a:lnSpc>
                <a:spcPct val="90000"/>
              </a:lnSpc>
            </a:pPr>
            <a:endParaRPr lang="sv-SE" sz="5500" dirty="0">
              <a:solidFill>
                <a:srgbClr val="000000"/>
              </a:solidFill>
            </a:endParaRPr>
          </a:p>
          <a:p>
            <a:pPr algn="l" eaLnBrk="1" hangingPunct="1">
              <a:lnSpc>
                <a:spcPct val="90000"/>
              </a:lnSpc>
            </a:pPr>
            <a:r>
              <a:rPr lang="sv-SE" sz="7200" dirty="0" err="1" smtClean="0">
                <a:solidFill>
                  <a:srgbClr val="000000"/>
                </a:solidFill>
                <a:effectLst/>
              </a:rPr>
              <a:t>Conflicts</a:t>
            </a:r>
            <a:r>
              <a:rPr lang="sv-SE" sz="7200" dirty="0" smtClean="0">
                <a:solidFill>
                  <a:srgbClr val="000000"/>
                </a:solidFill>
                <a:effectLst/>
              </a:rPr>
              <a:t> </a:t>
            </a:r>
            <a:r>
              <a:rPr lang="sv-SE" sz="7200" dirty="0" err="1" smtClean="0">
                <a:solidFill>
                  <a:srgbClr val="000000"/>
                </a:solidFill>
                <a:effectLst/>
              </a:rPr>
              <a:t>of</a:t>
            </a:r>
            <a:r>
              <a:rPr lang="sv-SE" sz="7200" dirty="0" smtClean="0">
                <a:solidFill>
                  <a:srgbClr val="000000"/>
                </a:solidFill>
                <a:effectLst/>
              </a:rPr>
              <a:t> </a:t>
            </a:r>
            <a:r>
              <a:rPr lang="sv-SE" sz="7200" dirty="0" err="1" smtClean="0">
                <a:solidFill>
                  <a:srgbClr val="000000"/>
                </a:solidFill>
                <a:effectLst/>
              </a:rPr>
              <a:t>interest</a:t>
            </a:r>
            <a:r>
              <a:rPr lang="sv-SE" sz="7200" dirty="0" smtClean="0">
                <a:solidFill>
                  <a:srgbClr val="000000"/>
                </a:solidFill>
                <a:effectLst/>
              </a:rPr>
              <a:t>:</a:t>
            </a:r>
          </a:p>
          <a:p>
            <a:pPr algn="l" eaLnBrk="1" hangingPunct="1">
              <a:lnSpc>
                <a:spcPct val="90000"/>
              </a:lnSpc>
            </a:pPr>
            <a:r>
              <a:rPr lang="sv-SE" sz="7200" dirty="0" smtClean="0">
                <a:solidFill>
                  <a:srgbClr val="000000"/>
                </a:solidFill>
                <a:effectLst/>
              </a:rPr>
              <a:t>Research </a:t>
            </a:r>
            <a:r>
              <a:rPr lang="sv-SE" sz="7200" dirty="0" err="1" smtClean="0">
                <a:solidFill>
                  <a:srgbClr val="000000"/>
                </a:solidFill>
                <a:effectLst/>
              </a:rPr>
              <a:t>funding</a:t>
            </a:r>
            <a:r>
              <a:rPr lang="sv-SE" sz="7200" dirty="0" smtClean="0">
                <a:solidFill>
                  <a:srgbClr val="000000"/>
                </a:solidFill>
                <a:effectLst/>
              </a:rPr>
              <a:t>, </a:t>
            </a:r>
            <a:r>
              <a:rPr lang="sv-SE" sz="7200" dirty="0" err="1" smtClean="0">
                <a:solidFill>
                  <a:srgbClr val="000000"/>
                </a:solidFill>
                <a:effectLst/>
              </a:rPr>
              <a:t>speaker’s</a:t>
            </a:r>
            <a:r>
              <a:rPr lang="sv-SE" sz="7200" dirty="0" smtClean="0">
                <a:solidFill>
                  <a:srgbClr val="000000"/>
                </a:solidFill>
                <a:effectLst/>
              </a:rPr>
              <a:t> </a:t>
            </a:r>
            <a:r>
              <a:rPr lang="sv-SE" sz="7200" dirty="0" err="1" smtClean="0">
                <a:solidFill>
                  <a:srgbClr val="000000"/>
                </a:solidFill>
                <a:effectLst/>
              </a:rPr>
              <a:t>fees</a:t>
            </a:r>
            <a:r>
              <a:rPr lang="sv-SE" sz="7200" dirty="0" smtClean="0">
                <a:solidFill>
                  <a:srgbClr val="000000"/>
                </a:solidFill>
                <a:effectLst/>
              </a:rPr>
              <a:t>, </a:t>
            </a:r>
            <a:r>
              <a:rPr lang="sv-SE" sz="7200" dirty="0" err="1" smtClean="0">
                <a:solidFill>
                  <a:srgbClr val="000000"/>
                </a:solidFill>
                <a:effectLst/>
              </a:rPr>
              <a:t>consultancies</a:t>
            </a:r>
            <a:r>
              <a:rPr lang="sv-SE" sz="7200" dirty="0" smtClean="0">
                <a:solidFill>
                  <a:srgbClr val="000000"/>
                </a:solidFill>
              </a:rPr>
              <a:t>:</a:t>
            </a:r>
            <a:endParaRPr lang="sv-SE" sz="7200" dirty="0">
              <a:solidFill>
                <a:srgbClr val="000000"/>
              </a:solidFill>
            </a:endParaRPr>
          </a:p>
          <a:p>
            <a:pPr algn="l" eaLnBrk="1" hangingPunct="1">
              <a:lnSpc>
                <a:spcPct val="90000"/>
              </a:lnSpc>
            </a:pPr>
            <a:r>
              <a:rPr lang="sv-SE" sz="7200" dirty="0" smtClean="0">
                <a:solidFill>
                  <a:srgbClr val="000000"/>
                </a:solidFill>
                <a:effectLst/>
              </a:rPr>
              <a:t>AstraZeneca</a:t>
            </a:r>
          </a:p>
          <a:p>
            <a:pPr algn="l" eaLnBrk="1" hangingPunct="1">
              <a:lnSpc>
                <a:spcPct val="90000"/>
              </a:lnSpc>
            </a:pPr>
            <a:r>
              <a:rPr lang="sv-SE" sz="7200" dirty="0" smtClean="0">
                <a:solidFill>
                  <a:srgbClr val="000000"/>
                </a:solidFill>
                <a:effectLst/>
              </a:rPr>
              <a:t>Novartis</a:t>
            </a:r>
          </a:p>
          <a:p>
            <a:pPr algn="l" eaLnBrk="1" hangingPunct="1">
              <a:lnSpc>
                <a:spcPct val="90000"/>
              </a:lnSpc>
            </a:pPr>
            <a:r>
              <a:rPr lang="sv-SE" sz="7200" dirty="0" smtClean="0">
                <a:solidFill>
                  <a:srgbClr val="000000"/>
                </a:solidFill>
                <a:effectLst/>
              </a:rPr>
              <a:t>Boston </a:t>
            </a:r>
            <a:r>
              <a:rPr lang="sv-SE" sz="7200" dirty="0" err="1" smtClean="0">
                <a:solidFill>
                  <a:srgbClr val="000000"/>
                </a:solidFill>
                <a:effectLst/>
              </a:rPr>
              <a:t>Scientific</a:t>
            </a:r>
            <a:endParaRPr lang="sv-SE" sz="7200" dirty="0" smtClean="0">
              <a:solidFill>
                <a:srgbClr val="000000"/>
              </a:solidFill>
              <a:effectLst/>
            </a:endParaRPr>
          </a:p>
          <a:p>
            <a:pPr eaLnBrk="1" hangingPunct="1">
              <a:lnSpc>
                <a:spcPct val="90000"/>
              </a:lnSpc>
            </a:pPr>
            <a:endParaRPr lang="sv-SE" sz="2800" dirty="0" smtClean="0">
              <a:solidFill>
                <a:srgbClr val="000000"/>
              </a:solidFill>
              <a:effectLst/>
            </a:endParaRPr>
          </a:p>
        </p:txBody>
      </p:sp>
      <p:pic>
        <p:nvPicPr>
          <p:cNvPr id="2051" name="Picture 4"/>
          <p:cNvPicPr>
            <a:picLocks noChangeAspect="1" noChangeArrowheads="1"/>
          </p:cNvPicPr>
          <p:nvPr/>
        </p:nvPicPr>
        <p:blipFill>
          <a:blip r:embed="rId3">
            <a:extLst>
              <a:ext uri="{28A0092B-C50C-407E-A947-70E740481C1C}">
                <a14:useLocalDpi xmlns:a14="http://schemas.microsoft.com/office/drawing/2010/main" val="0"/>
              </a:ext>
            </a:extLst>
          </a:blip>
          <a:srcRect l="3125" t="17000" r="82500" b="72000"/>
          <a:stretch>
            <a:fillRect/>
          </a:stretch>
        </p:blipFill>
        <p:spPr bwMode="auto">
          <a:xfrm>
            <a:off x="6210300" y="5437188"/>
            <a:ext cx="22907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p:cNvPicPr>
            <a:picLocks noChangeAspect="1" noChangeArrowheads="1"/>
          </p:cNvPicPr>
          <p:nvPr/>
        </p:nvPicPr>
        <p:blipFill>
          <a:blip r:embed="rId4">
            <a:extLst>
              <a:ext uri="{28A0092B-C50C-407E-A947-70E740481C1C}">
                <a14:useLocalDpi xmlns:a14="http://schemas.microsoft.com/office/drawing/2010/main" val="0"/>
              </a:ext>
            </a:extLst>
          </a:blip>
          <a:srcRect l="42307" t="30769" r="34616" b="56923"/>
          <a:stretch>
            <a:fillRect/>
          </a:stretch>
        </p:blipFill>
        <p:spPr bwMode="auto">
          <a:xfrm>
            <a:off x="3090863" y="5535613"/>
            <a:ext cx="2687637"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Bildobjekt 5" descr="rikssviktlogga.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538" y="5414963"/>
            <a:ext cx="204152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890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0" name="Picture 18" descr="C:\Users\Lars Lund\Dropbox\Lars4- back up on USB\non-ppt\KS se mastersheet\KS fo akad\4 RS\RS fo\Bbl HFPEF\data\4new 140514\KM_mort_2014-05-14.jpg"/>
          <p:cNvPicPr>
            <a:picLocks noChangeAspect="1" noChangeArrowheads="1"/>
          </p:cNvPicPr>
          <p:nvPr/>
        </p:nvPicPr>
        <p:blipFill rotWithShape="1">
          <a:blip r:embed="rId3">
            <a:extLst>
              <a:ext uri="{28A0092B-C50C-407E-A947-70E740481C1C}">
                <a14:useLocalDpi xmlns:a14="http://schemas.microsoft.com/office/drawing/2010/main" val="0"/>
              </a:ext>
            </a:extLst>
          </a:blip>
          <a:srcRect l="11310" b="17411"/>
          <a:stretch/>
        </p:blipFill>
        <p:spPr bwMode="auto">
          <a:xfrm>
            <a:off x="76200" y="407432"/>
            <a:ext cx="6784136" cy="6317442"/>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Box 2"/>
          <p:cNvSpPr txBox="1">
            <a:spLocks noChangeArrowheads="1"/>
          </p:cNvSpPr>
          <p:nvPr/>
        </p:nvSpPr>
        <p:spPr bwMode="auto">
          <a:xfrm>
            <a:off x="7306300" y="2497807"/>
            <a:ext cx="15087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400" dirty="0" err="1" smtClean="0">
                <a:effectLst/>
              </a:rPr>
              <a:t>Un-adjusted</a:t>
            </a:r>
            <a:r>
              <a:rPr lang="sv-SE" sz="1400" dirty="0" smtClean="0">
                <a:effectLst/>
              </a:rPr>
              <a:t> HR:</a:t>
            </a:r>
          </a:p>
          <a:p>
            <a:pPr algn="l"/>
            <a:r>
              <a:rPr lang="sv-SE" sz="1400" dirty="0" smtClean="0">
                <a:effectLst/>
              </a:rPr>
              <a:t>0.73, </a:t>
            </a:r>
            <a:r>
              <a:rPr lang="sv-SE" sz="1400" dirty="0">
                <a:effectLst/>
              </a:rPr>
              <a:t>p &lt; </a:t>
            </a:r>
            <a:r>
              <a:rPr lang="sv-SE" sz="1400" dirty="0" smtClean="0">
                <a:effectLst/>
              </a:rPr>
              <a:t>0.001</a:t>
            </a:r>
            <a:endParaRPr lang="sv-SE" sz="1400" dirty="0">
              <a:effectLst/>
            </a:endParaRPr>
          </a:p>
        </p:txBody>
      </p:sp>
      <p:sp>
        <p:nvSpPr>
          <p:cNvPr id="11268" name="Text Box 3"/>
          <p:cNvSpPr txBox="1">
            <a:spLocks noChangeArrowheads="1"/>
          </p:cNvSpPr>
          <p:nvPr/>
        </p:nvSpPr>
        <p:spPr bwMode="auto">
          <a:xfrm>
            <a:off x="0" y="0"/>
            <a:ext cx="1484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200" dirty="0" err="1" smtClean="0">
                <a:effectLst/>
              </a:rPr>
              <a:t>Results</a:t>
            </a:r>
            <a:endParaRPr lang="sv-SE" sz="1200" dirty="0">
              <a:effectLst/>
            </a:endParaRPr>
          </a:p>
        </p:txBody>
      </p:sp>
      <p:cxnSp>
        <p:nvCxnSpPr>
          <p:cNvPr id="3" name="Straight Connector 2"/>
          <p:cNvCxnSpPr/>
          <p:nvPr/>
        </p:nvCxnSpPr>
        <p:spPr>
          <a:xfrm flipV="1">
            <a:off x="1762125" y="838200"/>
            <a:ext cx="0" cy="500062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9" name="TextBox 2"/>
          <p:cNvSpPr txBox="1">
            <a:spLocks noChangeArrowheads="1"/>
          </p:cNvSpPr>
          <p:nvPr/>
        </p:nvSpPr>
        <p:spPr bwMode="auto">
          <a:xfrm>
            <a:off x="1821238" y="445412"/>
            <a:ext cx="1912562"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400" dirty="0" smtClean="0">
                <a:effectLst/>
              </a:rPr>
              <a:t>1-year</a:t>
            </a:r>
          </a:p>
          <a:p>
            <a:pPr algn="l"/>
            <a:r>
              <a:rPr lang="sv-SE" sz="1400" dirty="0" err="1" smtClean="0"/>
              <a:t>survival</a:t>
            </a:r>
            <a:endParaRPr lang="sv-SE" sz="1400" dirty="0"/>
          </a:p>
          <a:p>
            <a:pPr algn="l"/>
            <a:r>
              <a:rPr lang="sv-SE" sz="1400" dirty="0" smtClean="0"/>
              <a:t>	</a:t>
            </a:r>
            <a:endParaRPr lang="sv-SE" sz="1400" dirty="0"/>
          </a:p>
          <a:p>
            <a:pPr algn="l"/>
            <a:endParaRPr lang="sv-SE" sz="1400" dirty="0" smtClean="0">
              <a:effectLst/>
            </a:endParaRPr>
          </a:p>
          <a:p>
            <a:pPr algn="l"/>
            <a:r>
              <a:rPr lang="sv-SE" sz="1400" dirty="0" smtClean="0"/>
              <a:t>84</a:t>
            </a:r>
            <a:r>
              <a:rPr lang="sv-SE" sz="1400" dirty="0" smtClean="0"/>
              <a:t>%</a:t>
            </a:r>
          </a:p>
          <a:p>
            <a:pPr algn="l"/>
            <a:r>
              <a:rPr lang="sv-SE" sz="1400" dirty="0" smtClean="0"/>
              <a:t>	</a:t>
            </a:r>
            <a:endParaRPr lang="sv-SE" sz="1400" dirty="0"/>
          </a:p>
          <a:p>
            <a:pPr algn="l"/>
            <a:r>
              <a:rPr lang="sv-SE" sz="1400" dirty="0" smtClean="0"/>
              <a:t>80%</a:t>
            </a:r>
          </a:p>
          <a:p>
            <a:pPr algn="l"/>
            <a:r>
              <a:rPr lang="sv-SE" sz="1400" dirty="0" smtClean="0"/>
              <a:t>79%</a:t>
            </a:r>
          </a:p>
          <a:p>
            <a:pPr algn="l"/>
            <a:r>
              <a:rPr lang="sv-SE" sz="1400" dirty="0" smtClean="0"/>
              <a:t>78</a:t>
            </a:r>
            <a:r>
              <a:rPr lang="sv-SE" sz="1400" dirty="0" smtClean="0"/>
              <a:t>%</a:t>
            </a:r>
          </a:p>
          <a:p>
            <a:pPr algn="l"/>
            <a:endParaRPr lang="sv-SE" sz="1400" dirty="0"/>
          </a:p>
          <a:p>
            <a:pPr algn="l"/>
            <a:endParaRPr lang="sv-SE" sz="1400" dirty="0" smtClean="0"/>
          </a:p>
          <a:p>
            <a:pPr algn="l"/>
            <a:r>
              <a:rPr lang="sv-SE" sz="1400" dirty="0" smtClean="0"/>
              <a:t>NNT=100</a:t>
            </a:r>
            <a:endParaRPr lang="sv-SE" sz="1400" dirty="0"/>
          </a:p>
          <a:p>
            <a:pPr algn="l"/>
            <a:endParaRPr lang="sv-SE" sz="1400" dirty="0">
              <a:effectLst/>
            </a:endParaRPr>
          </a:p>
        </p:txBody>
      </p:sp>
      <p:sp>
        <p:nvSpPr>
          <p:cNvPr id="5" name="Right Brace 4"/>
          <p:cNvSpPr/>
          <p:nvPr/>
        </p:nvSpPr>
        <p:spPr>
          <a:xfrm>
            <a:off x="6723219" y="2971799"/>
            <a:ext cx="148978" cy="987541"/>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2"/>
          <p:cNvSpPr txBox="1">
            <a:spLocks noChangeArrowheads="1"/>
          </p:cNvSpPr>
          <p:nvPr/>
        </p:nvSpPr>
        <p:spPr bwMode="auto">
          <a:xfrm>
            <a:off x="7371106" y="3922685"/>
            <a:ext cx="17427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800" b="1" dirty="0" err="1" smtClean="0">
                <a:effectLst/>
              </a:rPr>
              <a:t>Matched</a:t>
            </a:r>
            <a:r>
              <a:rPr lang="sv-SE" sz="1800" b="1" dirty="0" smtClean="0">
                <a:effectLst/>
              </a:rPr>
              <a:t> HR:</a:t>
            </a:r>
          </a:p>
          <a:p>
            <a:pPr algn="l"/>
            <a:r>
              <a:rPr lang="sv-SE" sz="1800" b="1" dirty="0" smtClean="0">
                <a:effectLst/>
              </a:rPr>
              <a:t>0.92, </a:t>
            </a:r>
            <a:r>
              <a:rPr lang="sv-SE" sz="1800" b="1" dirty="0">
                <a:effectLst/>
              </a:rPr>
              <a:t>p = </a:t>
            </a:r>
            <a:r>
              <a:rPr lang="sv-SE" sz="1800" b="1" dirty="0" smtClean="0">
                <a:effectLst/>
              </a:rPr>
              <a:t>0.021</a:t>
            </a:r>
            <a:endParaRPr lang="sv-SE" sz="1800" b="1" dirty="0" smtClean="0">
              <a:effectLst/>
            </a:endParaRPr>
          </a:p>
        </p:txBody>
      </p:sp>
      <p:sp>
        <p:nvSpPr>
          <p:cNvPr id="12" name="Right Brace 11"/>
          <p:cNvSpPr/>
          <p:nvPr/>
        </p:nvSpPr>
        <p:spPr>
          <a:xfrm>
            <a:off x="6948958" y="3399465"/>
            <a:ext cx="422148" cy="237933"/>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flipV="1">
            <a:off x="6872197" y="2987271"/>
            <a:ext cx="457761" cy="4121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415338" y="3558885"/>
            <a:ext cx="266700" cy="31091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79358" y="0"/>
            <a:ext cx="5261953" cy="369332"/>
          </a:xfrm>
          <a:prstGeom prst="rect">
            <a:avLst/>
          </a:prstGeom>
          <a:noFill/>
        </p:spPr>
        <p:txBody>
          <a:bodyPr wrap="none" rtlCol="0">
            <a:spAutoFit/>
          </a:bodyPr>
          <a:lstStyle/>
          <a:p>
            <a:r>
              <a:rPr lang="sv-SE" dirty="0" smtClean="0"/>
              <a:t>β-blockers </a:t>
            </a:r>
            <a:r>
              <a:rPr lang="sv-SE" dirty="0" err="1" smtClean="0"/>
              <a:t>associated</a:t>
            </a:r>
            <a:r>
              <a:rPr lang="sv-SE" dirty="0" smtClean="0"/>
              <a:t> </a:t>
            </a:r>
            <a:r>
              <a:rPr lang="sv-SE" dirty="0" err="1" smtClean="0"/>
              <a:t>with</a:t>
            </a:r>
            <a:r>
              <a:rPr lang="sv-SE" dirty="0" smtClean="0"/>
              <a:t> </a:t>
            </a:r>
            <a:r>
              <a:rPr lang="sv-SE" dirty="0" err="1" smtClean="0"/>
              <a:t>reduced</a:t>
            </a:r>
            <a:r>
              <a:rPr lang="sv-SE" dirty="0" smtClean="0"/>
              <a:t> </a:t>
            </a:r>
            <a:r>
              <a:rPr lang="sv-SE" dirty="0" err="1" smtClean="0"/>
              <a:t>mortality</a:t>
            </a:r>
            <a:r>
              <a:rPr lang="sv-SE" dirty="0" smtClean="0"/>
              <a:t> in </a:t>
            </a:r>
            <a:r>
              <a:rPr lang="sv-SE" dirty="0" err="1" smtClean="0"/>
              <a:t>HFpEF</a:t>
            </a:r>
            <a:endParaRPr lang="en-US" dirty="0"/>
          </a:p>
        </p:txBody>
      </p:sp>
      <p:cxnSp>
        <p:nvCxnSpPr>
          <p:cNvPr id="15" name="Straight Connector 14"/>
          <p:cNvCxnSpPr/>
          <p:nvPr/>
        </p:nvCxnSpPr>
        <p:spPr>
          <a:xfrm flipV="1">
            <a:off x="4876800" y="899153"/>
            <a:ext cx="0" cy="500062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7" name="TextBox 2"/>
          <p:cNvSpPr txBox="1">
            <a:spLocks noChangeArrowheads="1"/>
          </p:cNvSpPr>
          <p:nvPr/>
        </p:nvSpPr>
        <p:spPr bwMode="auto">
          <a:xfrm>
            <a:off x="3958619" y="1636032"/>
            <a:ext cx="95628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400" dirty="0"/>
              <a:t>5</a:t>
            </a:r>
            <a:r>
              <a:rPr lang="sv-SE" sz="1400" dirty="0" smtClean="0">
                <a:effectLst/>
              </a:rPr>
              <a:t>-year</a:t>
            </a:r>
            <a:endParaRPr lang="sv-SE" sz="1400" dirty="0" smtClean="0">
              <a:effectLst/>
            </a:endParaRPr>
          </a:p>
          <a:p>
            <a:pPr algn="l"/>
            <a:r>
              <a:rPr lang="sv-SE" sz="1400" dirty="0" err="1" smtClean="0"/>
              <a:t>survival</a:t>
            </a:r>
            <a:r>
              <a:rPr lang="sv-SE" sz="1400" dirty="0" smtClean="0"/>
              <a:t>	</a:t>
            </a:r>
            <a:endParaRPr lang="sv-SE" sz="1400" dirty="0"/>
          </a:p>
          <a:p>
            <a:pPr algn="l"/>
            <a:endParaRPr lang="sv-SE" sz="1400" dirty="0" smtClean="0">
              <a:effectLst/>
            </a:endParaRPr>
          </a:p>
          <a:p>
            <a:pPr algn="l"/>
            <a:r>
              <a:rPr lang="sv-SE" sz="1400" dirty="0" smtClean="0"/>
              <a:t>51%</a:t>
            </a:r>
            <a:endParaRPr lang="sv-SE" sz="1400" dirty="0" smtClean="0"/>
          </a:p>
          <a:p>
            <a:pPr algn="l"/>
            <a:r>
              <a:rPr lang="sv-SE" sz="1400" dirty="0" smtClean="0"/>
              <a:t>	</a:t>
            </a:r>
            <a:endParaRPr lang="sv-SE" sz="1400" dirty="0"/>
          </a:p>
          <a:p>
            <a:pPr algn="l"/>
            <a:r>
              <a:rPr lang="sv-SE" sz="1400" dirty="0" smtClean="0"/>
              <a:t>45</a:t>
            </a:r>
            <a:r>
              <a:rPr lang="sv-SE" sz="1400" dirty="0" smtClean="0"/>
              <a:t>%</a:t>
            </a:r>
            <a:endParaRPr lang="sv-SE" sz="1400" dirty="0" smtClean="0"/>
          </a:p>
          <a:p>
            <a:pPr algn="l"/>
            <a:r>
              <a:rPr lang="sv-SE" sz="1400" dirty="0" smtClean="0"/>
              <a:t>42%</a:t>
            </a:r>
            <a:endParaRPr lang="sv-SE" sz="1400" dirty="0" smtClean="0"/>
          </a:p>
          <a:p>
            <a:pPr algn="l"/>
            <a:r>
              <a:rPr lang="sv-SE" sz="1400" dirty="0" smtClean="0"/>
              <a:t>41%</a:t>
            </a:r>
          </a:p>
          <a:p>
            <a:pPr algn="l"/>
            <a:endParaRPr lang="sv-SE" sz="1400" dirty="0"/>
          </a:p>
          <a:p>
            <a:pPr algn="l"/>
            <a:endParaRPr lang="sv-SE" sz="1400" dirty="0"/>
          </a:p>
          <a:p>
            <a:pPr algn="l"/>
            <a:r>
              <a:rPr lang="sv-SE" sz="1400" dirty="0" smtClean="0">
                <a:effectLst/>
              </a:rPr>
              <a:t>NNT=33</a:t>
            </a:r>
            <a:endParaRPr lang="sv-SE" sz="1400" dirty="0">
              <a:effectLst/>
            </a:endParaRPr>
          </a:p>
        </p:txBody>
      </p:sp>
    </p:spTree>
    <p:extLst>
      <p:ext uri="{BB962C8B-B14F-4D97-AF65-F5344CB8AC3E}">
        <p14:creationId xmlns:p14="http://schemas.microsoft.com/office/powerpoint/2010/main" val="8268683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0" name="Picture 18" descr="C:\Users\Lars Lund\Dropbox\Lars4- back up on USB\non-ppt\KS se mastersheet\KS fo akad\4 RS\RS fo\Bbl HFPEF\data\4new 140514\KM_mort_2014-05-14.jpg"/>
          <p:cNvPicPr>
            <a:picLocks noChangeAspect="1" noChangeArrowheads="1"/>
          </p:cNvPicPr>
          <p:nvPr/>
        </p:nvPicPr>
        <p:blipFill rotWithShape="1">
          <a:blip r:embed="rId3">
            <a:extLst>
              <a:ext uri="{28A0092B-C50C-407E-A947-70E740481C1C}">
                <a14:useLocalDpi xmlns:a14="http://schemas.microsoft.com/office/drawing/2010/main" val="0"/>
              </a:ext>
            </a:extLst>
          </a:blip>
          <a:srcRect l="11310" b="17411"/>
          <a:stretch/>
        </p:blipFill>
        <p:spPr bwMode="auto">
          <a:xfrm>
            <a:off x="76200" y="407432"/>
            <a:ext cx="6784136" cy="6317442"/>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Box 2"/>
          <p:cNvSpPr txBox="1">
            <a:spLocks noChangeArrowheads="1"/>
          </p:cNvSpPr>
          <p:nvPr/>
        </p:nvSpPr>
        <p:spPr bwMode="auto">
          <a:xfrm>
            <a:off x="7306300" y="2497807"/>
            <a:ext cx="15087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400" dirty="0" err="1" smtClean="0">
                <a:effectLst/>
              </a:rPr>
              <a:t>Un-adjusted</a:t>
            </a:r>
            <a:r>
              <a:rPr lang="sv-SE" sz="1400" dirty="0" smtClean="0">
                <a:effectLst/>
              </a:rPr>
              <a:t> HR:</a:t>
            </a:r>
          </a:p>
          <a:p>
            <a:pPr algn="l"/>
            <a:r>
              <a:rPr lang="sv-SE" sz="1400" dirty="0" smtClean="0">
                <a:effectLst/>
              </a:rPr>
              <a:t>0.73, </a:t>
            </a:r>
            <a:r>
              <a:rPr lang="sv-SE" sz="1400" dirty="0">
                <a:effectLst/>
              </a:rPr>
              <a:t>p &lt; </a:t>
            </a:r>
            <a:r>
              <a:rPr lang="sv-SE" sz="1400" dirty="0" smtClean="0">
                <a:effectLst/>
              </a:rPr>
              <a:t>0.001</a:t>
            </a:r>
            <a:endParaRPr lang="sv-SE" sz="1400" dirty="0">
              <a:effectLst/>
            </a:endParaRPr>
          </a:p>
        </p:txBody>
      </p:sp>
      <p:sp>
        <p:nvSpPr>
          <p:cNvPr id="11268" name="Text Box 3"/>
          <p:cNvSpPr txBox="1">
            <a:spLocks noChangeArrowheads="1"/>
          </p:cNvSpPr>
          <p:nvPr/>
        </p:nvSpPr>
        <p:spPr bwMode="auto">
          <a:xfrm>
            <a:off x="0" y="0"/>
            <a:ext cx="1484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200" dirty="0" err="1" smtClean="0">
                <a:effectLst/>
              </a:rPr>
              <a:t>Results</a:t>
            </a:r>
            <a:endParaRPr lang="sv-SE" sz="1200" dirty="0">
              <a:effectLst/>
            </a:endParaRPr>
          </a:p>
        </p:txBody>
      </p:sp>
      <p:cxnSp>
        <p:nvCxnSpPr>
          <p:cNvPr id="3" name="Straight Connector 2"/>
          <p:cNvCxnSpPr/>
          <p:nvPr/>
        </p:nvCxnSpPr>
        <p:spPr>
          <a:xfrm flipV="1">
            <a:off x="1762125" y="838200"/>
            <a:ext cx="0" cy="500062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9" name="TextBox 2"/>
          <p:cNvSpPr txBox="1">
            <a:spLocks noChangeArrowheads="1"/>
          </p:cNvSpPr>
          <p:nvPr/>
        </p:nvSpPr>
        <p:spPr bwMode="auto">
          <a:xfrm>
            <a:off x="1821238" y="445412"/>
            <a:ext cx="1912562"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400" dirty="0" smtClean="0">
                <a:effectLst/>
              </a:rPr>
              <a:t>1-year</a:t>
            </a:r>
          </a:p>
          <a:p>
            <a:pPr algn="l"/>
            <a:r>
              <a:rPr lang="sv-SE" sz="1400" dirty="0" err="1" smtClean="0"/>
              <a:t>survival</a:t>
            </a:r>
            <a:endParaRPr lang="sv-SE" sz="1400" dirty="0"/>
          </a:p>
          <a:p>
            <a:pPr algn="l"/>
            <a:r>
              <a:rPr lang="sv-SE" sz="1400" dirty="0" smtClean="0"/>
              <a:t>	</a:t>
            </a:r>
            <a:endParaRPr lang="sv-SE" sz="1400" dirty="0"/>
          </a:p>
          <a:p>
            <a:pPr algn="l"/>
            <a:endParaRPr lang="sv-SE" sz="1400" dirty="0" smtClean="0">
              <a:effectLst/>
            </a:endParaRPr>
          </a:p>
          <a:p>
            <a:pPr algn="l"/>
            <a:r>
              <a:rPr lang="sv-SE" sz="1400" dirty="0" smtClean="0"/>
              <a:t>84</a:t>
            </a:r>
            <a:r>
              <a:rPr lang="sv-SE" sz="1400" dirty="0" smtClean="0"/>
              <a:t>%</a:t>
            </a:r>
          </a:p>
          <a:p>
            <a:pPr algn="l"/>
            <a:r>
              <a:rPr lang="sv-SE" sz="1400" dirty="0" smtClean="0"/>
              <a:t>	</a:t>
            </a:r>
            <a:endParaRPr lang="sv-SE" sz="1400" dirty="0"/>
          </a:p>
          <a:p>
            <a:pPr algn="l"/>
            <a:r>
              <a:rPr lang="sv-SE" sz="1400" dirty="0" smtClean="0"/>
              <a:t>80%</a:t>
            </a:r>
          </a:p>
          <a:p>
            <a:pPr algn="l"/>
            <a:r>
              <a:rPr lang="sv-SE" sz="1400" dirty="0" smtClean="0"/>
              <a:t>79%</a:t>
            </a:r>
          </a:p>
          <a:p>
            <a:pPr algn="l"/>
            <a:r>
              <a:rPr lang="sv-SE" sz="1400" dirty="0" smtClean="0"/>
              <a:t>78</a:t>
            </a:r>
            <a:r>
              <a:rPr lang="sv-SE" sz="1400" dirty="0" smtClean="0"/>
              <a:t>%</a:t>
            </a:r>
          </a:p>
          <a:p>
            <a:pPr algn="l"/>
            <a:endParaRPr lang="sv-SE" sz="1400" dirty="0"/>
          </a:p>
          <a:p>
            <a:pPr algn="l"/>
            <a:endParaRPr lang="sv-SE" sz="1400" dirty="0" smtClean="0"/>
          </a:p>
          <a:p>
            <a:pPr algn="l"/>
            <a:r>
              <a:rPr lang="sv-SE" sz="1400" dirty="0" smtClean="0"/>
              <a:t>NNT=100</a:t>
            </a:r>
            <a:endParaRPr lang="sv-SE" sz="1400" dirty="0"/>
          </a:p>
          <a:p>
            <a:pPr algn="l"/>
            <a:endParaRPr lang="sv-SE" sz="1400" dirty="0">
              <a:effectLst/>
            </a:endParaRPr>
          </a:p>
        </p:txBody>
      </p:sp>
      <p:sp>
        <p:nvSpPr>
          <p:cNvPr id="5" name="Right Brace 4"/>
          <p:cNvSpPr/>
          <p:nvPr/>
        </p:nvSpPr>
        <p:spPr>
          <a:xfrm>
            <a:off x="6723219" y="2971799"/>
            <a:ext cx="148978" cy="987541"/>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2"/>
          <p:cNvSpPr txBox="1">
            <a:spLocks noChangeArrowheads="1"/>
          </p:cNvSpPr>
          <p:nvPr/>
        </p:nvSpPr>
        <p:spPr bwMode="auto">
          <a:xfrm>
            <a:off x="7371106" y="3922685"/>
            <a:ext cx="17427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800" b="1" dirty="0" err="1" smtClean="0">
                <a:effectLst/>
              </a:rPr>
              <a:t>Matched</a:t>
            </a:r>
            <a:r>
              <a:rPr lang="sv-SE" sz="1800" b="1" dirty="0" smtClean="0">
                <a:effectLst/>
              </a:rPr>
              <a:t> HR:</a:t>
            </a:r>
          </a:p>
          <a:p>
            <a:pPr algn="l"/>
            <a:r>
              <a:rPr lang="sv-SE" sz="1800" b="1" dirty="0" smtClean="0">
                <a:effectLst/>
              </a:rPr>
              <a:t>0.92, </a:t>
            </a:r>
            <a:r>
              <a:rPr lang="sv-SE" sz="1800" b="1" dirty="0">
                <a:effectLst/>
              </a:rPr>
              <a:t>p = </a:t>
            </a:r>
            <a:r>
              <a:rPr lang="sv-SE" sz="1800" b="1" dirty="0" smtClean="0">
                <a:effectLst/>
              </a:rPr>
              <a:t>0.021</a:t>
            </a:r>
            <a:endParaRPr lang="sv-SE" sz="1800" b="1" dirty="0" smtClean="0">
              <a:effectLst/>
            </a:endParaRPr>
          </a:p>
        </p:txBody>
      </p:sp>
      <p:sp>
        <p:nvSpPr>
          <p:cNvPr id="12" name="Right Brace 11"/>
          <p:cNvSpPr/>
          <p:nvPr/>
        </p:nvSpPr>
        <p:spPr>
          <a:xfrm>
            <a:off x="6948958" y="3399465"/>
            <a:ext cx="422148" cy="237933"/>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flipV="1">
            <a:off x="6872197" y="2987271"/>
            <a:ext cx="457761" cy="4121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415338" y="3558885"/>
            <a:ext cx="266700" cy="31091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79358" y="0"/>
            <a:ext cx="5261953" cy="369332"/>
          </a:xfrm>
          <a:prstGeom prst="rect">
            <a:avLst/>
          </a:prstGeom>
          <a:noFill/>
        </p:spPr>
        <p:txBody>
          <a:bodyPr wrap="none" rtlCol="0">
            <a:spAutoFit/>
          </a:bodyPr>
          <a:lstStyle/>
          <a:p>
            <a:r>
              <a:rPr lang="sv-SE" dirty="0" smtClean="0"/>
              <a:t>β-blockers </a:t>
            </a:r>
            <a:r>
              <a:rPr lang="sv-SE" dirty="0" err="1" smtClean="0"/>
              <a:t>associated</a:t>
            </a:r>
            <a:r>
              <a:rPr lang="sv-SE" dirty="0" smtClean="0"/>
              <a:t> </a:t>
            </a:r>
            <a:r>
              <a:rPr lang="sv-SE" dirty="0" err="1" smtClean="0"/>
              <a:t>with</a:t>
            </a:r>
            <a:r>
              <a:rPr lang="sv-SE" dirty="0" smtClean="0"/>
              <a:t> </a:t>
            </a:r>
            <a:r>
              <a:rPr lang="sv-SE" dirty="0" err="1" smtClean="0"/>
              <a:t>reduced</a:t>
            </a:r>
            <a:r>
              <a:rPr lang="sv-SE" dirty="0" smtClean="0"/>
              <a:t> </a:t>
            </a:r>
            <a:r>
              <a:rPr lang="sv-SE" dirty="0" err="1" smtClean="0"/>
              <a:t>mortality</a:t>
            </a:r>
            <a:r>
              <a:rPr lang="sv-SE" dirty="0" smtClean="0"/>
              <a:t> in </a:t>
            </a:r>
            <a:r>
              <a:rPr lang="sv-SE" dirty="0" err="1" smtClean="0"/>
              <a:t>HFpEF</a:t>
            </a:r>
            <a:endParaRPr lang="en-US" dirty="0"/>
          </a:p>
        </p:txBody>
      </p:sp>
      <p:cxnSp>
        <p:nvCxnSpPr>
          <p:cNvPr id="15" name="Straight Connector 14"/>
          <p:cNvCxnSpPr/>
          <p:nvPr/>
        </p:nvCxnSpPr>
        <p:spPr>
          <a:xfrm flipV="1">
            <a:off x="4876800" y="899153"/>
            <a:ext cx="0" cy="500062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7" name="TextBox 2"/>
          <p:cNvSpPr txBox="1">
            <a:spLocks noChangeArrowheads="1"/>
          </p:cNvSpPr>
          <p:nvPr/>
        </p:nvSpPr>
        <p:spPr bwMode="auto">
          <a:xfrm>
            <a:off x="3958619" y="1636032"/>
            <a:ext cx="95628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400" dirty="0"/>
              <a:t>5</a:t>
            </a:r>
            <a:r>
              <a:rPr lang="sv-SE" sz="1400" dirty="0" smtClean="0">
                <a:effectLst/>
              </a:rPr>
              <a:t>-year</a:t>
            </a:r>
            <a:endParaRPr lang="sv-SE" sz="1400" dirty="0" smtClean="0">
              <a:effectLst/>
            </a:endParaRPr>
          </a:p>
          <a:p>
            <a:pPr algn="l"/>
            <a:r>
              <a:rPr lang="sv-SE" sz="1400" dirty="0" err="1" smtClean="0"/>
              <a:t>survival</a:t>
            </a:r>
            <a:r>
              <a:rPr lang="sv-SE" sz="1400" dirty="0" smtClean="0"/>
              <a:t>	</a:t>
            </a:r>
            <a:endParaRPr lang="sv-SE" sz="1400" dirty="0"/>
          </a:p>
          <a:p>
            <a:pPr algn="l"/>
            <a:endParaRPr lang="sv-SE" sz="1400" dirty="0" smtClean="0">
              <a:effectLst/>
            </a:endParaRPr>
          </a:p>
          <a:p>
            <a:pPr algn="l"/>
            <a:r>
              <a:rPr lang="sv-SE" sz="1400" dirty="0" smtClean="0"/>
              <a:t>51%</a:t>
            </a:r>
            <a:endParaRPr lang="sv-SE" sz="1400" dirty="0" smtClean="0"/>
          </a:p>
          <a:p>
            <a:pPr algn="l"/>
            <a:r>
              <a:rPr lang="sv-SE" sz="1400" dirty="0" smtClean="0"/>
              <a:t>	</a:t>
            </a:r>
            <a:endParaRPr lang="sv-SE" sz="1400" dirty="0"/>
          </a:p>
          <a:p>
            <a:pPr algn="l"/>
            <a:r>
              <a:rPr lang="sv-SE" sz="1400" dirty="0" smtClean="0"/>
              <a:t>45</a:t>
            </a:r>
            <a:r>
              <a:rPr lang="sv-SE" sz="1400" dirty="0" smtClean="0"/>
              <a:t>%</a:t>
            </a:r>
            <a:endParaRPr lang="sv-SE" sz="1400" dirty="0" smtClean="0"/>
          </a:p>
          <a:p>
            <a:pPr algn="l"/>
            <a:r>
              <a:rPr lang="sv-SE" sz="1400" dirty="0" smtClean="0"/>
              <a:t>42%</a:t>
            </a:r>
            <a:endParaRPr lang="sv-SE" sz="1400" dirty="0" smtClean="0"/>
          </a:p>
          <a:p>
            <a:pPr algn="l"/>
            <a:r>
              <a:rPr lang="sv-SE" sz="1400" dirty="0" smtClean="0"/>
              <a:t>41%</a:t>
            </a:r>
          </a:p>
          <a:p>
            <a:pPr algn="l"/>
            <a:endParaRPr lang="sv-SE" sz="1400" dirty="0"/>
          </a:p>
          <a:p>
            <a:pPr algn="l"/>
            <a:endParaRPr lang="sv-SE" sz="1400" dirty="0"/>
          </a:p>
          <a:p>
            <a:pPr algn="l"/>
            <a:r>
              <a:rPr lang="sv-SE" sz="1400" dirty="0" smtClean="0">
                <a:effectLst/>
              </a:rPr>
              <a:t>NNT=33</a:t>
            </a:r>
            <a:endParaRPr lang="sv-SE" sz="1400" dirty="0">
              <a:effectLst/>
            </a:endParaRPr>
          </a:p>
        </p:txBody>
      </p:sp>
      <p:sp>
        <p:nvSpPr>
          <p:cNvPr id="19" name="TextBox 18"/>
          <p:cNvSpPr txBox="1"/>
          <p:nvPr/>
        </p:nvSpPr>
        <p:spPr>
          <a:xfrm>
            <a:off x="5630913" y="5709760"/>
            <a:ext cx="3398089" cy="923330"/>
          </a:xfrm>
          <a:prstGeom prst="rect">
            <a:avLst/>
          </a:prstGeom>
          <a:noFill/>
        </p:spPr>
        <p:txBody>
          <a:bodyPr wrap="square" rtlCol="0">
            <a:spAutoFit/>
          </a:bodyPr>
          <a:lstStyle/>
          <a:p>
            <a:r>
              <a:rPr lang="sv-SE" dirty="0" err="1" smtClean="0"/>
              <a:t>But</a:t>
            </a:r>
            <a:r>
              <a:rPr lang="sv-SE" dirty="0" smtClean="0"/>
              <a:t> β-blockers not </a:t>
            </a:r>
            <a:r>
              <a:rPr lang="sv-SE" dirty="0" err="1" smtClean="0"/>
              <a:t>associated</a:t>
            </a:r>
            <a:r>
              <a:rPr lang="sv-SE" dirty="0" smtClean="0"/>
              <a:t> </a:t>
            </a:r>
            <a:r>
              <a:rPr lang="sv-SE" dirty="0" err="1" smtClean="0"/>
              <a:t>with</a:t>
            </a:r>
            <a:r>
              <a:rPr lang="sv-SE" dirty="0" smtClean="0"/>
              <a:t> </a:t>
            </a:r>
            <a:r>
              <a:rPr lang="sv-SE" dirty="0" err="1" smtClean="0"/>
              <a:t>reduced</a:t>
            </a:r>
            <a:r>
              <a:rPr lang="sv-SE" dirty="0" smtClean="0"/>
              <a:t> </a:t>
            </a:r>
            <a:r>
              <a:rPr lang="sv-SE" dirty="0" err="1" smtClean="0"/>
              <a:t>combined</a:t>
            </a:r>
            <a:r>
              <a:rPr lang="sv-SE" dirty="0" smtClean="0"/>
              <a:t> </a:t>
            </a:r>
            <a:r>
              <a:rPr lang="sv-SE" dirty="0" err="1" smtClean="0"/>
              <a:t>mortality</a:t>
            </a:r>
            <a:r>
              <a:rPr lang="sv-SE" dirty="0" smtClean="0"/>
              <a:t> / HF </a:t>
            </a:r>
            <a:r>
              <a:rPr lang="sv-SE" dirty="0" err="1" smtClean="0"/>
              <a:t>hospitalization</a:t>
            </a:r>
            <a:r>
              <a:rPr lang="sv-SE" dirty="0" smtClean="0"/>
              <a:t> in </a:t>
            </a:r>
            <a:r>
              <a:rPr lang="sv-SE" dirty="0" err="1" smtClean="0"/>
              <a:t>HFpEF</a:t>
            </a:r>
            <a:endParaRPr lang="en-US" dirty="0"/>
          </a:p>
        </p:txBody>
      </p:sp>
    </p:spTree>
    <p:extLst>
      <p:ext uri="{BB962C8B-B14F-4D97-AF65-F5344CB8AC3E}">
        <p14:creationId xmlns:p14="http://schemas.microsoft.com/office/powerpoint/2010/main" val="4773994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ars Lund\Dropbox\Lars4- back up on USB\non-ppt\KS se mastersheet\KS fo akad\4 RS\RS fo\Bbl HFPEF\data\4new 140514\KM_mort_HFrEF_2014-05-14.jpg"/>
          <p:cNvPicPr>
            <a:picLocks noChangeAspect="1" noChangeArrowheads="1"/>
          </p:cNvPicPr>
          <p:nvPr/>
        </p:nvPicPr>
        <p:blipFill rotWithShape="1">
          <a:blip r:embed="rId3">
            <a:extLst>
              <a:ext uri="{28A0092B-C50C-407E-A947-70E740481C1C}">
                <a14:useLocalDpi xmlns:a14="http://schemas.microsoft.com/office/drawing/2010/main" val="0"/>
              </a:ext>
            </a:extLst>
          </a:blip>
          <a:srcRect l="12202" b="17560"/>
          <a:stretch/>
        </p:blipFill>
        <p:spPr bwMode="auto">
          <a:xfrm>
            <a:off x="209550" y="276999"/>
            <a:ext cx="6953250" cy="6528984"/>
          </a:xfrm>
          <a:prstGeom prst="rect">
            <a:avLst/>
          </a:prstGeom>
          <a:noFill/>
          <a:extLst>
            <a:ext uri="{909E8E84-426E-40DD-AFC4-6F175D3DCCD1}">
              <a14:hiddenFill xmlns:a14="http://schemas.microsoft.com/office/drawing/2010/main">
                <a:solidFill>
                  <a:srgbClr val="FFFFFF"/>
                </a:solidFill>
              </a14:hiddenFill>
            </a:ext>
          </a:extLst>
        </p:spPr>
      </p:pic>
      <p:sp>
        <p:nvSpPr>
          <p:cNvPr id="11268" name="Text Box 3"/>
          <p:cNvSpPr txBox="1">
            <a:spLocks noChangeArrowheads="1"/>
          </p:cNvSpPr>
          <p:nvPr/>
        </p:nvSpPr>
        <p:spPr bwMode="auto">
          <a:xfrm>
            <a:off x="0" y="0"/>
            <a:ext cx="1484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200" dirty="0" err="1" smtClean="0">
                <a:effectLst/>
              </a:rPr>
              <a:t>Results</a:t>
            </a:r>
            <a:endParaRPr lang="sv-SE" sz="1200" dirty="0">
              <a:effectLst/>
            </a:endParaRPr>
          </a:p>
        </p:txBody>
      </p:sp>
      <p:sp>
        <p:nvSpPr>
          <p:cNvPr id="15" name="TextBox 14"/>
          <p:cNvSpPr txBox="1"/>
          <p:nvPr/>
        </p:nvSpPr>
        <p:spPr>
          <a:xfrm>
            <a:off x="2819400" y="276999"/>
            <a:ext cx="4953000" cy="923330"/>
          </a:xfrm>
          <a:prstGeom prst="rect">
            <a:avLst/>
          </a:prstGeom>
          <a:noFill/>
        </p:spPr>
        <p:txBody>
          <a:bodyPr wrap="square" rtlCol="0">
            <a:spAutoFit/>
          </a:bodyPr>
          <a:lstStyle/>
          <a:p>
            <a:r>
              <a:rPr lang="sv-SE" b="1" dirty="0" err="1" smtClean="0"/>
              <a:t>HFrEF</a:t>
            </a:r>
            <a:r>
              <a:rPr lang="sv-SE" b="1" dirty="0" smtClean="0"/>
              <a:t> positive </a:t>
            </a:r>
            <a:r>
              <a:rPr lang="sv-SE" b="1" dirty="0" err="1" smtClean="0"/>
              <a:t>control</a:t>
            </a:r>
            <a:r>
              <a:rPr lang="sv-SE" b="1" dirty="0" smtClean="0"/>
              <a:t>:</a:t>
            </a:r>
            <a:endParaRPr lang="sv-SE" b="1" dirty="0" smtClean="0"/>
          </a:p>
          <a:p>
            <a:r>
              <a:rPr lang="sv-SE" dirty="0" smtClean="0"/>
              <a:t>BB </a:t>
            </a:r>
            <a:r>
              <a:rPr lang="sv-SE" dirty="0" err="1" smtClean="0"/>
              <a:t>associated</a:t>
            </a:r>
            <a:r>
              <a:rPr lang="sv-SE" dirty="0" smtClean="0"/>
              <a:t> </a:t>
            </a:r>
            <a:r>
              <a:rPr lang="sv-SE" dirty="0" err="1" smtClean="0"/>
              <a:t>with</a:t>
            </a:r>
            <a:r>
              <a:rPr lang="sv-SE" dirty="0" smtClean="0"/>
              <a:t> </a:t>
            </a:r>
            <a:r>
              <a:rPr lang="sv-SE" dirty="0" err="1" smtClean="0"/>
              <a:t>reduced</a:t>
            </a:r>
            <a:r>
              <a:rPr lang="sv-SE" dirty="0" smtClean="0"/>
              <a:t> </a:t>
            </a:r>
            <a:r>
              <a:rPr lang="sv-SE" dirty="0" err="1" smtClean="0"/>
              <a:t>mortality</a:t>
            </a:r>
            <a:r>
              <a:rPr lang="sv-SE" dirty="0" smtClean="0"/>
              <a:t> in HFREF:</a:t>
            </a:r>
          </a:p>
          <a:p>
            <a:r>
              <a:rPr lang="sv-SE" dirty="0" smtClean="0"/>
              <a:t>HR 0.90 in HFREF vs. 0.92 in HFPEF</a:t>
            </a:r>
            <a:endParaRPr lang="en-US" dirty="0"/>
          </a:p>
        </p:txBody>
      </p:sp>
      <p:sp>
        <p:nvSpPr>
          <p:cNvPr id="21" name="TextBox 20"/>
          <p:cNvSpPr txBox="1"/>
          <p:nvPr/>
        </p:nvSpPr>
        <p:spPr>
          <a:xfrm>
            <a:off x="7191375" y="3279881"/>
            <a:ext cx="1524000" cy="646331"/>
          </a:xfrm>
          <a:prstGeom prst="rect">
            <a:avLst/>
          </a:prstGeom>
          <a:noFill/>
        </p:spPr>
        <p:txBody>
          <a:bodyPr wrap="square" rtlCol="0">
            <a:spAutoFit/>
          </a:bodyPr>
          <a:lstStyle/>
          <a:p>
            <a:r>
              <a:rPr lang="sv-SE" b="1" dirty="0" err="1" smtClean="0"/>
              <a:t>Matched</a:t>
            </a:r>
            <a:r>
              <a:rPr lang="sv-SE" b="1" dirty="0"/>
              <a:t> </a:t>
            </a:r>
            <a:r>
              <a:rPr lang="sv-SE" b="1" dirty="0" smtClean="0"/>
              <a:t>HR:</a:t>
            </a:r>
          </a:p>
          <a:p>
            <a:r>
              <a:rPr lang="sv-SE" b="1" dirty="0" smtClean="0"/>
              <a:t>0.90</a:t>
            </a:r>
            <a:r>
              <a:rPr lang="sv-SE" b="1" dirty="0" smtClean="0"/>
              <a:t>, p=0.008</a:t>
            </a:r>
            <a:endParaRPr lang="en-US" b="1" dirty="0"/>
          </a:p>
        </p:txBody>
      </p:sp>
    </p:spTree>
    <p:extLst>
      <p:ext uri="{BB962C8B-B14F-4D97-AF65-F5344CB8AC3E}">
        <p14:creationId xmlns:p14="http://schemas.microsoft.com/office/powerpoint/2010/main" val="37945618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0" y="0"/>
            <a:ext cx="1484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200" dirty="0" err="1" smtClean="0">
                <a:effectLst/>
              </a:rPr>
              <a:t>Conclusion</a:t>
            </a:r>
            <a:endParaRPr lang="sv-SE" sz="1200" dirty="0">
              <a:effectLst/>
            </a:endParaRPr>
          </a:p>
        </p:txBody>
      </p:sp>
      <p:sp>
        <p:nvSpPr>
          <p:cNvPr id="8" name="Rectangle 10"/>
          <p:cNvSpPr>
            <a:spLocks noChangeArrowheads="1"/>
          </p:cNvSpPr>
          <p:nvPr/>
        </p:nvSpPr>
        <p:spPr bwMode="auto">
          <a:xfrm>
            <a:off x="685800" y="276999"/>
            <a:ext cx="793512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ctr">
              <a:defRPr/>
            </a:pPr>
            <a:r>
              <a:rPr lang="sv-SE" sz="2000" b="1" dirty="0" err="1" smtClean="0">
                <a:solidFill>
                  <a:srgbClr val="000000"/>
                </a:solidFill>
                <a:effectLst/>
              </a:rPr>
              <a:t>Summary</a:t>
            </a:r>
            <a:r>
              <a:rPr lang="sv-SE" sz="2000" b="1" dirty="0" smtClean="0">
                <a:solidFill>
                  <a:srgbClr val="000000"/>
                </a:solidFill>
                <a:effectLst/>
              </a:rPr>
              <a:t>:</a:t>
            </a:r>
            <a:endParaRPr lang="sv-SE" sz="2000" b="1" dirty="0">
              <a:solidFill>
                <a:srgbClr val="000000"/>
              </a:solidFill>
              <a:effectLst/>
            </a:endParaRPr>
          </a:p>
          <a:p>
            <a:pPr marL="457200" indent="-457200" algn="l">
              <a:defRPr/>
            </a:pPr>
            <a:endParaRPr lang="sv-SE" sz="2000" dirty="0">
              <a:solidFill>
                <a:srgbClr val="000000"/>
              </a:solidFill>
              <a:effectLst/>
            </a:endParaRPr>
          </a:p>
          <a:p>
            <a:pPr marL="342900" indent="-342900" algn="l">
              <a:buFont typeface="Arial" panose="020B0604020202020204" pitchFamily="34" charset="0"/>
              <a:buChar char="•"/>
              <a:defRPr/>
            </a:pPr>
            <a:r>
              <a:rPr lang="sv-SE" sz="2000" dirty="0">
                <a:solidFill>
                  <a:srgbClr val="000000"/>
                </a:solidFill>
              </a:rPr>
              <a:t>β</a:t>
            </a:r>
            <a:r>
              <a:rPr lang="sv-SE" sz="2000" dirty="0" smtClean="0">
                <a:solidFill>
                  <a:srgbClr val="000000"/>
                </a:solidFill>
                <a:effectLst/>
              </a:rPr>
              <a:t>-blockers </a:t>
            </a:r>
            <a:r>
              <a:rPr lang="sv-SE" sz="2000" dirty="0" err="1" smtClean="0">
                <a:solidFill>
                  <a:srgbClr val="000000"/>
                </a:solidFill>
              </a:rPr>
              <a:t>were</a:t>
            </a:r>
            <a:r>
              <a:rPr lang="sv-SE" sz="2000" dirty="0" smtClean="0">
                <a:solidFill>
                  <a:srgbClr val="000000"/>
                </a:solidFill>
                <a:effectLst/>
              </a:rPr>
              <a:t> </a:t>
            </a:r>
            <a:r>
              <a:rPr lang="sv-SE" sz="2000" dirty="0" err="1" smtClean="0">
                <a:solidFill>
                  <a:srgbClr val="000000"/>
                </a:solidFill>
                <a:effectLst/>
              </a:rPr>
              <a:t>associated</a:t>
            </a:r>
            <a:r>
              <a:rPr lang="sv-SE" sz="2000" dirty="0" smtClean="0">
                <a:solidFill>
                  <a:srgbClr val="000000"/>
                </a:solidFill>
                <a:effectLst/>
              </a:rPr>
              <a:t> </a:t>
            </a:r>
            <a:r>
              <a:rPr lang="sv-SE" sz="2000" dirty="0" err="1" smtClean="0">
                <a:solidFill>
                  <a:srgbClr val="000000"/>
                </a:solidFill>
                <a:effectLst/>
              </a:rPr>
              <a:t>with</a:t>
            </a:r>
            <a:r>
              <a:rPr lang="sv-SE" sz="2000" dirty="0" smtClean="0">
                <a:solidFill>
                  <a:srgbClr val="000000"/>
                </a:solidFill>
                <a:effectLst/>
              </a:rPr>
              <a:t> </a:t>
            </a:r>
            <a:r>
              <a:rPr lang="sv-SE" sz="2000" dirty="0" err="1" smtClean="0">
                <a:solidFill>
                  <a:srgbClr val="000000"/>
                </a:solidFill>
                <a:effectLst/>
              </a:rPr>
              <a:t>reduced</a:t>
            </a:r>
            <a:r>
              <a:rPr lang="sv-SE" sz="2000" dirty="0" smtClean="0">
                <a:solidFill>
                  <a:srgbClr val="000000"/>
                </a:solidFill>
                <a:effectLst/>
              </a:rPr>
              <a:t> all-cause </a:t>
            </a:r>
            <a:r>
              <a:rPr lang="sv-SE" sz="2000" dirty="0" err="1" smtClean="0">
                <a:solidFill>
                  <a:srgbClr val="000000"/>
                </a:solidFill>
                <a:effectLst/>
              </a:rPr>
              <a:t>mortality</a:t>
            </a:r>
            <a:r>
              <a:rPr lang="sv-SE" sz="2000" dirty="0" smtClean="0">
                <a:solidFill>
                  <a:srgbClr val="000000"/>
                </a:solidFill>
                <a:effectLst/>
              </a:rPr>
              <a:t> in </a:t>
            </a:r>
            <a:r>
              <a:rPr lang="sv-SE" sz="2000" dirty="0" err="1" smtClean="0">
                <a:solidFill>
                  <a:srgbClr val="000000"/>
                </a:solidFill>
                <a:effectLst/>
              </a:rPr>
              <a:t>HFpEF</a:t>
            </a:r>
            <a:r>
              <a:rPr lang="sv-SE" sz="2000" dirty="0" smtClean="0">
                <a:solidFill>
                  <a:srgbClr val="000000"/>
                </a:solidFill>
              </a:rPr>
              <a:t>:</a:t>
            </a:r>
          </a:p>
          <a:p>
            <a:pPr algn="l">
              <a:defRPr/>
            </a:pPr>
            <a:r>
              <a:rPr lang="sv-SE" sz="2000" dirty="0">
                <a:solidFill>
                  <a:srgbClr val="000000"/>
                </a:solidFill>
                <a:effectLst/>
              </a:rPr>
              <a:t>	</a:t>
            </a:r>
            <a:r>
              <a:rPr lang="sv-SE" sz="2000" dirty="0" smtClean="0">
                <a:solidFill>
                  <a:srgbClr val="000000"/>
                </a:solidFill>
                <a:effectLst/>
              </a:rPr>
              <a:t>HR </a:t>
            </a:r>
            <a:r>
              <a:rPr lang="sv-SE" sz="2000" dirty="0" smtClean="0">
                <a:solidFill>
                  <a:srgbClr val="000000"/>
                </a:solidFill>
                <a:effectLst/>
              </a:rPr>
              <a:t>0.92  -  8% </a:t>
            </a:r>
            <a:r>
              <a:rPr lang="sv-SE" sz="2000" dirty="0" err="1" smtClean="0">
                <a:solidFill>
                  <a:srgbClr val="000000"/>
                </a:solidFill>
                <a:effectLst/>
              </a:rPr>
              <a:t>reduction</a:t>
            </a:r>
            <a:r>
              <a:rPr lang="sv-SE" sz="2000" dirty="0" smtClean="0">
                <a:solidFill>
                  <a:srgbClr val="000000"/>
                </a:solidFill>
                <a:effectLst/>
              </a:rPr>
              <a:t> in all-cause </a:t>
            </a:r>
            <a:r>
              <a:rPr lang="sv-SE" sz="2000" dirty="0" err="1" smtClean="0">
                <a:solidFill>
                  <a:srgbClr val="000000"/>
                </a:solidFill>
                <a:effectLst/>
              </a:rPr>
              <a:t>mortality</a:t>
            </a:r>
            <a:endParaRPr lang="sv-SE" sz="2000" dirty="0" smtClean="0">
              <a:solidFill>
                <a:srgbClr val="000000"/>
              </a:solidFill>
              <a:effectLst/>
            </a:endParaRPr>
          </a:p>
          <a:p>
            <a:pPr marL="342900" indent="-342900" algn="l">
              <a:buFont typeface="Arial" panose="020B0604020202020204" pitchFamily="34" charset="0"/>
              <a:buChar char="•"/>
              <a:defRPr/>
            </a:pPr>
            <a:endParaRPr lang="sv-SE" sz="2000" dirty="0">
              <a:solidFill>
                <a:srgbClr val="000000"/>
              </a:solidFill>
            </a:endParaRPr>
          </a:p>
          <a:p>
            <a:pPr marL="342900" indent="-342900" algn="l">
              <a:buFont typeface="Arial" panose="020B0604020202020204" pitchFamily="34" charset="0"/>
              <a:buChar char="•"/>
              <a:defRPr/>
            </a:pPr>
            <a:r>
              <a:rPr lang="sv-SE" sz="2000" dirty="0" err="1" smtClean="0">
                <a:solidFill>
                  <a:srgbClr val="000000"/>
                </a:solidFill>
                <a:effectLst/>
              </a:rPr>
              <a:t>But</a:t>
            </a:r>
            <a:r>
              <a:rPr lang="sv-SE" sz="2000" dirty="0" smtClean="0">
                <a:solidFill>
                  <a:srgbClr val="000000"/>
                </a:solidFill>
                <a:effectLst/>
              </a:rPr>
              <a:t> not </a:t>
            </a:r>
            <a:r>
              <a:rPr lang="sv-SE" sz="2000" dirty="0" err="1" smtClean="0">
                <a:solidFill>
                  <a:srgbClr val="000000"/>
                </a:solidFill>
                <a:effectLst/>
              </a:rPr>
              <a:t>combined</a:t>
            </a:r>
            <a:r>
              <a:rPr lang="sv-SE" sz="2000" dirty="0" smtClean="0">
                <a:solidFill>
                  <a:srgbClr val="000000"/>
                </a:solidFill>
                <a:effectLst/>
              </a:rPr>
              <a:t> all-cause </a:t>
            </a:r>
            <a:r>
              <a:rPr lang="sv-SE" sz="2000" dirty="0" err="1" smtClean="0">
                <a:solidFill>
                  <a:srgbClr val="000000"/>
                </a:solidFill>
                <a:effectLst/>
              </a:rPr>
              <a:t>mortality</a:t>
            </a:r>
            <a:r>
              <a:rPr lang="sv-SE" sz="2000" dirty="0" smtClean="0">
                <a:solidFill>
                  <a:srgbClr val="000000"/>
                </a:solidFill>
                <a:effectLst/>
              </a:rPr>
              <a:t> / HF </a:t>
            </a:r>
            <a:r>
              <a:rPr lang="sv-SE" sz="2000" dirty="0" err="1" smtClean="0">
                <a:solidFill>
                  <a:srgbClr val="000000"/>
                </a:solidFill>
                <a:effectLst/>
              </a:rPr>
              <a:t>hospitalization</a:t>
            </a:r>
            <a:endParaRPr lang="sv-SE" sz="2000" dirty="0" smtClean="0">
              <a:solidFill>
                <a:srgbClr val="000000"/>
              </a:solidFill>
              <a:effectLst/>
            </a:endParaRPr>
          </a:p>
          <a:p>
            <a:pPr marL="342900" indent="-342900" algn="l">
              <a:buFont typeface="Arial" panose="020B0604020202020204" pitchFamily="34" charset="0"/>
              <a:buChar char="•"/>
              <a:defRPr/>
            </a:pPr>
            <a:endParaRPr lang="sv-SE" sz="2000" dirty="0">
              <a:solidFill>
                <a:srgbClr val="000000"/>
              </a:solidFill>
            </a:endParaRPr>
          </a:p>
          <a:p>
            <a:pPr marL="342900" indent="-342900" algn="l">
              <a:buFont typeface="Arial" panose="020B0604020202020204" pitchFamily="34" charset="0"/>
              <a:buChar char="•"/>
              <a:defRPr/>
            </a:pPr>
            <a:r>
              <a:rPr lang="sv-SE" sz="2000" dirty="0" err="1" smtClean="0">
                <a:solidFill>
                  <a:srgbClr val="000000"/>
                </a:solidFill>
                <a:effectLst/>
              </a:rPr>
              <a:t>HFrEF</a:t>
            </a:r>
            <a:r>
              <a:rPr lang="sv-SE" sz="2000" dirty="0" smtClean="0">
                <a:solidFill>
                  <a:srgbClr val="000000"/>
                </a:solidFill>
                <a:effectLst/>
              </a:rPr>
              <a:t> positive </a:t>
            </a:r>
            <a:r>
              <a:rPr lang="sv-SE" sz="2000" dirty="0" err="1" smtClean="0">
                <a:solidFill>
                  <a:srgbClr val="000000"/>
                </a:solidFill>
                <a:effectLst/>
              </a:rPr>
              <a:t>control</a:t>
            </a:r>
            <a:r>
              <a:rPr lang="sv-SE" sz="2000" dirty="0" smtClean="0">
                <a:solidFill>
                  <a:srgbClr val="000000"/>
                </a:solidFill>
              </a:rPr>
              <a:t>:</a:t>
            </a:r>
          </a:p>
          <a:p>
            <a:pPr marL="342900" indent="-342900" algn="l">
              <a:buFont typeface="Arial" panose="020B0604020202020204" pitchFamily="34" charset="0"/>
              <a:buChar char="•"/>
              <a:defRPr/>
            </a:pPr>
            <a:r>
              <a:rPr lang="sv-SE" sz="2000" dirty="0" err="1">
                <a:solidFill>
                  <a:srgbClr val="000000"/>
                </a:solidFill>
              </a:rPr>
              <a:t>S</a:t>
            </a:r>
            <a:r>
              <a:rPr lang="sv-SE" sz="2000" dirty="0" err="1" smtClean="0">
                <a:solidFill>
                  <a:srgbClr val="000000"/>
                </a:solidFill>
                <a:effectLst/>
              </a:rPr>
              <a:t>imilar</a:t>
            </a:r>
            <a:r>
              <a:rPr lang="sv-SE" sz="2000" dirty="0" smtClean="0">
                <a:solidFill>
                  <a:srgbClr val="000000"/>
                </a:solidFill>
                <a:effectLst/>
              </a:rPr>
              <a:t> </a:t>
            </a:r>
            <a:r>
              <a:rPr lang="sv-SE" sz="2000" dirty="0" err="1" smtClean="0">
                <a:solidFill>
                  <a:srgbClr val="000000"/>
                </a:solidFill>
                <a:effectLst/>
              </a:rPr>
              <a:t>reduction</a:t>
            </a:r>
            <a:r>
              <a:rPr lang="sv-SE" sz="2000" dirty="0" smtClean="0">
                <a:solidFill>
                  <a:srgbClr val="000000"/>
                </a:solidFill>
                <a:effectLst/>
              </a:rPr>
              <a:t> </a:t>
            </a:r>
            <a:r>
              <a:rPr lang="sv-SE" sz="2000" dirty="0" err="1" smtClean="0">
                <a:solidFill>
                  <a:srgbClr val="000000"/>
                </a:solidFill>
                <a:effectLst/>
              </a:rPr>
              <a:t>mortality</a:t>
            </a:r>
            <a:r>
              <a:rPr lang="sv-SE" sz="2000" dirty="0" smtClean="0">
                <a:solidFill>
                  <a:srgbClr val="000000"/>
                </a:solidFill>
                <a:effectLst/>
              </a:rPr>
              <a:t> </a:t>
            </a:r>
            <a:r>
              <a:rPr lang="sv-SE" sz="2000" dirty="0" smtClean="0">
                <a:solidFill>
                  <a:srgbClr val="000000"/>
                </a:solidFill>
                <a:effectLst/>
                <a:sym typeface="Wingdings" panose="05000000000000000000" pitchFamily="2" charset="2"/>
              </a:rPr>
              <a:t> </a:t>
            </a:r>
            <a:r>
              <a:rPr lang="sv-SE" sz="2000" dirty="0" err="1" smtClean="0">
                <a:solidFill>
                  <a:srgbClr val="000000"/>
                </a:solidFill>
                <a:effectLst/>
                <a:sym typeface="Wingdings" panose="05000000000000000000" pitchFamily="2" charset="2"/>
              </a:rPr>
              <a:t>lends</a:t>
            </a:r>
            <a:r>
              <a:rPr lang="sv-SE" sz="2000" dirty="0" smtClean="0">
                <a:solidFill>
                  <a:srgbClr val="000000"/>
                </a:solidFill>
                <a:effectLst/>
                <a:sym typeface="Wingdings" panose="05000000000000000000" pitchFamily="2" charset="2"/>
              </a:rPr>
              <a:t> support </a:t>
            </a:r>
            <a:r>
              <a:rPr lang="sv-SE" sz="2000" dirty="0" err="1" smtClean="0">
                <a:solidFill>
                  <a:srgbClr val="000000"/>
                </a:solidFill>
                <a:effectLst/>
                <a:sym typeface="Wingdings" panose="05000000000000000000" pitchFamily="2" charset="2"/>
              </a:rPr>
              <a:t>to</a:t>
            </a:r>
            <a:r>
              <a:rPr lang="sv-SE" sz="2000" dirty="0" smtClean="0">
                <a:solidFill>
                  <a:srgbClr val="000000"/>
                </a:solidFill>
                <a:effectLst/>
                <a:sym typeface="Wingdings" panose="05000000000000000000" pitchFamily="2" charset="2"/>
              </a:rPr>
              <a:t> HFPEF </a:t>
            </a:r>
            <a:r>
              <a:rPr lang="sv-SE" sz="2000" dirty="0" err="1" smtClean="0">
                <a:solidFill>
                  <a:srgbClr val="000000"/>
                </a:solidFill>
                <a:effectLst/>
                <a:sym typeface="Wingdings" panose="05000000000000000000" pitchFamily="2" charset="2"/>
              </a:rPr>
              <a:t>findings</a:t>
            </a:r>
            <a:endParaRPr lang="sv-SE" sz="2000" dirty="0">
              <a:solidFill>
                <a:srgbClr val="000000"/>
              </a:solidFill>
            </a:endParaRPr>
          </a:p>
          <a:p>
            <a:pPr algn="l">
              <a:defRPr/>
            </a:pPr>
            <a:endParaRPr lang="sv-SE" sz="2000" u="sng" dirty="0" smtClean="0">
              <a:solidFill>
                <a:srgbClr val="000000"/>
              </a:solidFill>
              <a:effectLst/>
            </a:endParaRPr>
          </a:p>
          <a:p>
            <a:pPr algn="l">
              <a:defRPr/>
            </a:pPr>
            <a:endParaRPr lang="sv-SE" sz="2000" u="sng" dirty="0" smtClean="0">
              <a:solidFill>
                <a:srgbClr val="000000"/>
              </a:solidFill>
              <a:effectLst/>
            </a:endParaRPr>
          </a:p>
          <a:p>
            <a:pPr algn="ctr">
              <a:defRPr/>
            </a:pPr>
            <a:r>
              <a:rPr lang="sv-SE" sz="2000" b="1" dirty="0" err="1" smtClean="0">
                <a:solidFill>
                  <a:srgbClr val="000000"/>
                </a:solidFill>
                <a:effectLst/>
              </a:rPr>
              <a:t>Implication</a:t>
            </a:r>
            <a:r>
              <a:rPr lang="sv-SE" sz="2000" b="1" dirty="0" smtClean="0">
                <a:solidFill>
                  <a:srgbClr val="000000"/>
                </a:solidFill>
                <a:effectLst/>
              </a:rPr>
              <a:t>:</a:t>
            </a:r>
            <a:endParaRPr lang="sv-SE" sz="2000" b="1" dirty="0">
              <a:solidFill>
                <a:srgbClr val="000000"/>
              </a:solidFill>
              <a:effectLst/>
            </a:endParaRPr>
          </a:p>
          <a:p>
            <a:pPr algn="l">
              <a:defRPr/>
            </a:pPr>
            <a:endParaRPr lang="sv-SE" sz="2000" dirty="0" smtClean="0">
              <a:solidFill>
                <a:srgbClr val="000000"/>
              </a:solidFill>
            </a:endParaRPr>
          </a:p>
          <a:p>
            <a:pPr marL="342900" indent="-342900" algn="l">
              <a:buFont typeface="Arial" panose="020B0604020202020204" pitchFamily="34" charset="0"/>
              <a:buChar char="•"/>
              <a:defRPr/>
            </a:pPr>
            <a:r>
              <a:rPr lang="sv-SE" sz="2000" dirty="0" err="1" smtClean="0">
                <a:solidFill>
                  <a:srgbClr val="000000"/>
                </a:solidFill>
                <a:effectLst/>
              </a:rPr>
              <a:t>Adequately</a:t>
            </a:r>
            <a:r>
              <a:rPr lang="sv-SE" sz="2000" dirty="0" smtClean="0">
                <a:solidFill>
                  <a:srgbClr val="000000"/>
                </a:solidFill>
                <a:effectLst/>
              </a:rPr>
              <a:t> </a:t>
            </a:r>
            <a:r>
              <a:rPr lang="sv-SE" sz="2000" dirty="0" err="1" smtClean="0">
                <a:solidFill>
                  <a:srgbClr val="000000"/>
                </a:solidFill>
                <a:effectLst/>
              </a:rPr>
              <a:t>powered</a:t>
            </a:r>
            <a:r>
              <a:rPr lang="sv-SE" sz="2000" dirty="0" smtClean="0">
                <a:solidFill>
                  <a:srgbClr val="000000"/>
                </a:solidFill>
                <a:effectLst/>
              </a:rPr>
              <a:t> </a:t>
            </a:r>
            <a:r>
              <a:rPr lang="sv-SE" sz="2000" dirty="0" err="1" smtClean="0">
                <a:solidFill>
                  <a:srgbClr val="000000"/>
                </a:solidFill>
                <a:effectLst/>
              </a:rPr>
              <a:t>randomized</a:t>
            </a:r>
            <a:r>
              <a:rPr lang="sv-SE" sz="2000" dirty="0" smtClean="0">
                <a:solidFill>
                  <a:srgbClr val="000000"/>
                </a:solidFill>
                <a:effectLst/>
              </a:rPr>
              <a:t> trial </a:t>
            </a:r>
            <a:r>
              <a:rPr lang="sv-SE" sz="2000" dirty="0" err="1" smtClean="0">
                <a:solidFill>
                  <a:srgbClr val="000000"/>
                </a:solidFill>
                <a:effectLst/>
              </a:rPr>
              <a:t>needed</a:t>
            </a:r>
            <a:r>
              <a:rPr lang="sv-SE" sz="2000" dirty="0" smtClean="0">
                <a:solidFill>
                  <a:srgbClr val="000000"/>
                </a:solidFill>
                <a:effectLst/>
              </a:rPr>
              <a:t> in </a:t>
            </a:r>
            <a:r>
              <a:rPr lang="sv-SE" sz="2000" dirty="0" err="1" smtClean="0">
                <a:solidFill>
                  <a:srgbClr val="000000"/>
                </a:solidFill>
                <a:effectLst/>
              </a:rPr>
              <a:t>HFpEF</a:t>
            </a:r>
            <a:endParaRPr lang="sv-SE" sz="2000" dirty="0" smtClean="0">
              <a:solidFill>
                <a:srgbClr val="000000"/>
              </a:solidFill>
              <a:effectLst/>
            </a:endParaRPr>
          </a:p>
          <a:p>
            <a:pPr algn="l">
              <a:defRPr/>
            </a:pPr>
            <a:endParaRPr lang="sv-SE" sz="2000" dirty="0" smtClean="0">
              <a:solidFill>
                <a:srgbClr val="000000"/>
              </a:solidFill>
            </a:endParaRPr>
          </a:p>
          <a:p>
            <a:pPr algn="l">
              <a:defRPr/>
            </a:pPr>
            <a:endParaRPr lang="sv-SE" sz="2000" dirty="0">
              <a:solidFill>
                <a:srgbClr val="000000"/>
              </a:solidFill>
            </a:endParaRPr>
          </a:p>
          <a:p>
            <a:pPr algn="ctr">
              <a:defRPr/>
            </a:pPr>
            <a:r>
              <a:rPr lang="sv-SE" sz="2000" b="1" dirty="0" err="1" smtClean="0">
                <a:solidFill>
                  <a:srgbClr val="000000"/>
                </a:solidFill>
                <a:effectLst/>
              </a:rPr>
              <a:t>Future</a:t>
            </a:r>
            <a:r>
              <a:rPr lang="sv-SE" sz="2000" b="1" dirty="0" smtClean="0">
                <a:solidFill>
                  <a:srgbClr val="000000"/>
                </a:solidFill>
                <a:effectLst/>
              </a:rPr>
              <a:t> </a:t>
            </a:r>
            <a:r>
              <a:rPr lang="sv-SE" sz="2000" b="1" dirty="0" err="1" smtClean="0">
                <a:solidFill>
                  <a:srgbClr val="000000"/>
                </a:solidFill>
                <a:effectLst/>
              </a:rPr>
              <a:t>Direction</a:t>
            </a:r>
            <a:r>
              <a:rPr lang="sv-SE" sz="2000" b="1" dirty="0" smtClean="0">
                <a:solidFill>
                  <a:srgbClr val="000000"/>
                </a:solidFill>
                <a:effectLst/>
              </a:rPr>
              <a:t>:</a:t>
            </a:r>
          </a:p>
          <a:p>
            <a:pPr algn="l">
              <a:defRPr/>
            </a:pPr>
            <a:endParaRPr lang="sv-SE" sz="2000" dirty="0">
              <a:solidFill>
                <a:srgbClr val="000000"/>
              </a:solidFill>
            </a:endParaRPr>
          </a:p>
          <a:p>
            <a:pPr marL="342900" indent="-342900" algn="l">
              <a:buFont typeface="Arial" panose="020B0604020202020204" pitchFamily="34" charset="0"/>
              <a:buChar char="•"/>
              <a:defRPr/>
            </a:pPr>
            <a:r>
              <a:rPr lang="sv-SE" sz="2000" dirty="0" err="1" smtClean="0">
                <a:solidFill>
                  <a:srgbClr val="000000"/>
                </a:solidFill>
                <a:effectLst/>
              </a:rPr>
              <a:t>Registry</a:t>
            </a:r>
            <a:r>
              <a:rPr lang="sv-SE" sz="2000" dirty="0" smtClean="0">
                <a:solidFill>
                  <a:srgbClr val="000000"/>
                </a:solidFill>
                <a:effectLst/>
              </a:rPr>
              <a:t> </a:t>
            </a:r>
            <a:r>
              <a:rPr lang="sv-SE" sz="2000" dirty="0" err="1">
                <a:solidFill>
                  <a:srgbClr val="000000"/>
                </a:solidFill>
              </a:rPr>
              <a:t>R</a:t>
            </a:r>
            <a:r>
              <a:rPr lang="sv-SE" sz="2000" dirty="0" err="1" smtClean="0">
                <a:solidFill>
                  <a:srgbClr val="000000"/>
                </a:solidFill>
                <a:effectLst/>
              </a:rPr>
              <a:t>andomized</a:t>
            </a:r>
            <a:r>
              <a:rPr lang="sv-SE" sz="2000" dirty="0" smtClean="0">
                <a:solidFill>
                  <a:srgbClr val="000000"/>
                </a:solidFill>
                <a:effectLst/>
              </a:rPr>
              <a:t> Trial</a:t>
            </a:r>
            <a:endParaRPr lang="sv-SE" sz="2000" dirty="0" smtClean="0">
              <a:solidFill>
                <a:srgbClr val="000000"/>
              </a:solidFill>
              <a:effectLst/>
            </a:endParaRPr>
          </a:p>
          <a:p>
            <a:pPr algn="l">
              <a:defRPr/>
            </a:pPr>
            <a:endParaRPr lang="sv-SE" sz="2000" dirty="0" smtClean="0">
              <a:solidFill>
                <a:srgbClr val="000000"/>
              </a:solidFill>
              <a:effectLst/>
            </a:endParaRPr>
          </a:p>
        </p:txBody>
      </p:sp>
    </p:spTree>
    <p:extLst>
      <p:ext uri="{BB962C8B-B14F-4D97-AF65-F5344CB8AC3E}">
        <p14:creationId xmlns:p14="http://schemas.microsoft.com/office/powerpoint/2010/main" val="2278343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0" y="0"/>
            <a:ext cx="21161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200" dirty="0" err="1" smtClean="0">
                <a:effectLst/>
              </a:rPr>
              <a:t>Background</a:t>
            </a:r>
            <a:endParaRPr lang="sv-SE" sz="1200" dirty="0">
              <a:effectLst/>
            </a:endParaRPr>
          </a:p>
        </p:txBody>
      </p:sp>
      <p:sp>
        <p:nvSpPr>
          <p:cNvPr id="4107" name="Text Box 3"/>
          <p:cNvSpPr txBox="1">
            <a:spLocks noChangeArrowheads="1"/>
          </p:cNvSpPr>
          <p:nvPr/>
        </p:nvSpPr>
        <p:spPr bwMode="auto">
          <a:xfrm>
            <a:off x="1219200" y="1371600"/>
            <a:ext cx="6425992"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ctr">
              <a:defRPr/>
            </a:pPr>
            <a:r>
              <a:rPr lang="sv-SE" sz="2400" dirty="0" err="1" smtClean="0">
                <a:effectLst/>
              </a:rPr>
              <a:t>Heart</a:t>
            </a:r>
            <a:r>
              <a:rPr lang="sv-SE" sz="2400" dirty="0" smtClean="0">
                <a:effectLst/>
              </a:rPr>
              <a:t> </a:t>
            </a:r>
            <a:r>
              <a:rPr lang="sv-SE" sz="2400" dirty="0" err="1" smtClean="0">
                <a:effectLst/>
              </a:rPr>
              <a:t>Failure</a:t>
            </a:r>
            <a:r>
              <a:rPr lang="sv-SE" sz="2400" dirty="0" smtClean="0">
                <a:effectLst/>
              </a:rPr>
              <a:t> </a:t>
            </a:r>
            <a:r>
              <a:rPr lang="sv-SE" sz="2400" dirty="0" err="1" smtClean="0">
                <a:effectLst/>
              </a:rPr>
              <a:t>with</a:t>
            </a:r>
            <a:r>
              <a:rPr lang="sv-SE" sz="2400" dirty="0" smtClean="0">
                <a:effectLst/>
              </a:rPr>
              <a:t> </a:t>
            </a:r>
            <a:r>
              <a:rPr lang="sv-SE" sz="2400" dirty="0" err="1" smtClean="0">
                <a:effectLst/>
              </a:rPr>
              <a:t>Preserved</a:t>
            </a:r>
            <a:r>
              <a:rPr lang="sv-SE" sz="2400" dirty="0" smtClean="0">
                <a:effectLst/>
              </a:rPr>
              <a:t> </a:t>
            </a:r>
            <a:r>
              <a:rPr lang="sv-SE" sz="2400" dirty="0" err="1" smtClean="0">
                <a:effectLst/>
              </a:rPr>
              <a:t>Ejection</a:t>
            </a:r>
            <a:r>
              <a:rPr lang="sv-SE" sz="2400" dirty="0" smtClean="0">
                <a:effectLst/>
              </a:rPr>
              <a:t> </a:t>
            </a:r>
            <a:r>
              <a:rPr lang="sv-SE" sz="2400" dirty="0" err="1" smtClean="0">
                <a:effectLst/>
              </a:rPr>
              <a:t>Fraction</a:t>
            </a:r>
            <a:r>
              <a:rPr lang="sv-SE" sz="2400" dirty="0" smtClean="0">
                <a:effectLst/>
              </a:rPr>
              <a:t> – </a:t>
            </a:r>
            <a:r>
              <a:rPr lang="sv-SE" sz="2400" dirty="0" err="1" smtClean="0">
                <a:effectLst/>
              </a:rPr>
              <a:t>HFpEF</a:t>
            </a:r>
            <a:endParaRPr lang="sv-SE" sz="2400" dirty="0" smtClean="0">
              <a:effectLst/>
            </a:endParaRPr>
          </a:p>
          <a:p>
            <a:pPr algn="l">
              <a:defRPr/>
            </a:pPr>
            <a:endParaRPr lang="sv-SE" sz="2000" dirty="0" smtClean="0">
              <a:effectLst/>
            </a:endParaRPr>
          </a:p>
          <a:p>
            <a:pPr marL="342900" indent="-342900" algn="l">
              <a:buFont typeface="Arial" pitchFamily="34" charset="0"/>
              <a:buChar char="•"/>
              <a:defRPr/>
            </a:pPr>
            <a:r>
              <a:rPr lang="sv-SE" sz="2000" dirty="0" smtClean="0">
                <a:effectLst/>
              </a:rPr>
              <a:t>As common and </a:t>
            </a:r>
            <a:r>
              <a:rPr lang="sv-SE" sz="2000" dirty="0" err="1" smtClean="0">
                <a:effectLst/>
              </a:rPr>
              <a:t>possibly</a:t>
            </a:r>
            <a:r>
              <a:rPr lang="sv-SE" sz="2000" dirty="0" smtClean="0">
                <a:effectLst/>
              </a:rPr>
              <a:t> as </a:t>
            </a:r>
            <a:r>
              <a:rPr lang="sv-SE" sz="2000" dirty="0" err="1" smtClean="0">
                <a:effectLst/>
              </a:rPr>
              <a:t>lethal</a:t>
            </a:r>
            <a:r>
              <a:rPr lang="sv-SE" sz="2000" dirty="0" smtClean="0">
                <a:effectLst/>
              </a:rPr>
              <a:t> </a:t>
            </a:r>
            <a:r>
              <a:rPr lang="sv-SE" sz="2000" dirty="0" smtClean="0">
                <a:effectLst/>
              </a:rPr>
              <a:t>as</a:t>
            </a:r>
          </a:p>
          <a:p>
            <a:pPr algn="l">
              <a:defRPr/>
            </a:pPr>
            <a:r>
              <a:rPr lang="sv-SE" sz="2000" dirty="0"/>
              <a:t> </a:t>
            </a:r>
            <a:r>
              <a:rPr lang="sv-SE" sz="2000" dirty="0" smtClean="0"/>
              <a:t>    </a:t>
            </a:r>
            <a:r>
              <a:rPr lang="sv-SE" sz="2000" dirty="0" smtClean="0">
                <a:effectLst/>
              </a:rPr>
              <a:t>HF </a:t>
            </a:r>
            <a:r>
              <a:rPr lang="sv-SE" sz="2000" dirty="0" err="1" smtClean="0">
                <a:effectLst/>
              </a:rPr>
              <a:t>with</a:t>
            </a:r>
            <a:r>
              <a:rPr lang="sv-SE" sz="2000" dirty="0" smtClean="0">
                <a:effectLst/>
              </a:rPr>
              <a:t> </a:t>
            </a:r>
            <a:r>
              <a:rPr lang="sv-SE" sz="2000" dirty="0" err="1" smtClean="0">
                <a:effectLst/>
              </a:rPr>
              <a:t>reduced</a:t>
            </a:r>
            <a:r>
              <a:rPr lang="sv-SE" sz="2000" dirty="0" smtClean="0">
                <a:effectLst/>
              </a:rPr>
              <a:t> EF - </a:t>
            </a:r>
            <a:r>
              <a:rPr lang="sv-SE" sz="2000" dirty="0" err="1" smtClean="0">
                <a:effectLst/>
              </a:rPr>
              <a:t>HFrEF</a:t>
            </a:r>
            <a:endParaRPr lang="sv-SE" sz="2000" dirty="0" smtClean="0">
              <a:effectLst/>
            </a:endParaRPr>
          </a:p>
          <a:p>
            <a:pPr algn="l">
              <a:defRPr/>
            </a:pPr>
            <a:endParaRPr lang="sv-SE" sz="2000" dirty="0" smtClean="0">
              <a:effectLst/>
            </a:endParaRPr>
          </a:p>
          <a:p>
            <a:pPr marL="342900" indent="-342900" algn="l">
              <a:buFont typeface="Arial" pitchFamily="34" charset="0"/>
              <a:buChar char="•"/>
              <a:defRPr/>
            </a:pPr>
            <a:r>
              <a:rPr lang="sv-SE" sz="2000" dirty="0" err="1" smtClean="0">
                <a:effectLst/>
              </a:rPr>
              <a:t>Catecholamine</a:t>
            </a:r>
            <a:r>
              <a:rPr lang="sv-SE" sz="2000" dirty="0" smtClean="0">
                <a:effectLst/>
              </a:rPr>
              <a:t> </a:t>
            </a:r>
            <a:r>
              <a:rPr lang="sv-SE" sz="2000" dirty="0" err="1" smtClean="0">
                <a:effectLst/>
              </a:rPr>
              <a:t>activation</a:t>
            </a:r>
            <a:endParaRPr lang="sv-SE" sz="2000" dirty="0" smtClean="0">
              <a:effectLst/>
            </a:endParaRPr>
          </a:p>
          <a:p>
            <a:pPr algn="l">
              <a:defRPr/>
            </a:pPr>
            <a:endParaRPr lang="sv-SE" sz="2000" dirty="0" smtClean="0">
              <a:effectLst/>
            </a:endParaRPr>
          </a:p>
          <a:p>
            <a:pPr marL="342900" indent="-342900">
              <a:buFont typeface="Arial" pitchFamily="34" charset="0"/>
              <a:buChar char="•"/>
              <a:defRPr/>
            </a:pPr>
            <a:r>
              <a:rPr lang="el-GR" sz="2000" dirty="0"/>
              <a:t>β-</a:t>
            </a:r>
            <a:r>
              <a:rPr lang="sv-SE" sz="2000" dirty="0" smtClean="0"/>
              <a:t>blockers</a:t>
            </a:r>
            <a:r>
              <a:rPr lang="sv-SE" sz="2000" dirty="0" smtClean="0">
                <a:sym typeface="Wingdings" panose="05000000000000000000" pitchFamily="2" charset="2"/>
              </a:rPr>
              <a:t></a:t>
            </a:r>
          </a:p>
          <a:p>
            <a:pPr>
              <a:defRPr/>
            </a:pPr>
            <a:r>
              <a:rPr lang="sv-SE" sz="2000" dirty="0">
                <a:sym typeface="Wingdings" panose="05000000000000000000" pitchFamily="2" charset="2"/>
              </a:rPr>
              <a:t> </a:t>
            </a:r>
            <a:r>
              <a:rPr lang="sv-SE" sz="2000" dirty="0" smtClean="0">
                <a:sym typeface="Wingdings" panose="05000000000000000000" pitchFamily="2" charset="2"/>
              </a:rPr>
              <a:t>    </a:t>
            </a:r>
            <a:r>
              <a:rPr lang="sv-SE" sz="2000" dirty="0" err="1" smtClean="0">
                <a:sym typeface="Wingdings" panose="05000000000000000000" pitchFamily="2" charset="2"/>
              </a:rPr>
              <a:t>reduce</a:t>
            </a:r>
            <a:r>
              <a:rPr lang="sv-SE" sz="2000" dirty="0" smtClean="0">
                <a:sym typeface="Wingdings" panose="05000000000000000000" pitchFamily="2" charset="2"/>
              </a:rPr>
              <a:t> </a:t>
            </a:r>
            <a:r>
              <a:rPr lang="sv-SE" sz="2000" dirty="0" err="1" smtClean="0">
                <a:sym typeface="Wingdings" panose="05000000000000000000" pitchFamily="2" charset="2"/>
              </a:rPr>
              <a:t>blood</a:t>
            </a:r>
            <a:r>
              <a:rPr lang="sv-SE" sz="2000" dirty="0" smtClean="0">
                <a:sym typeface="Wingdings" panose="05000000000000000000" pitchFamily="2" charset="2"/>
              </a:rPr>
              <a:t> </a:t>
            </a:r>
            <a:r>
              <a:rPr lang="sv-SE" sz="2000" dirty="0" err="1" smtClean="0">
                <a:sym typeface="Wingdings" panose="05000000000000000000" pitchFamily="2" charset="2"/>
              </a:rPr>
              <a:t>pressure</a:t>
            </a:r>
            <a:r>
              <a:rPr lang="sv-SE" sz="2000" dirty="0" smtClean="0">
                <a:sym typeface="Wingdings" panose="05000000000000000000" pitchFamily="2" charset="2"/>
              </a:rPr>
              <a:t>, LVH, </a:t>
            </a:r>
            <a:r>
              <a:rPr lang="sv-SE" sz="2000" dirty="0" err="1" smtClean="0">
                <a:sym typeface="Wingdings" panose="05000000000000000000" pitchFamily="2" charset="2"/>
              </a:rPr>
              <a:t>diastolic</a:t>
            </a:r>
            <a:r>
              <a:rPr lang="sv-SE" sz="2000" dirty="0" smtClean="0">
                <a:sym typeface="Wingdings" panose="05000000000000000000" pitchFamily="2" charset="2"/>
              </a:rPr>
              <a:t> </a:t>
            </a:r>
            <a:r>
              <a:rPr lang="sv-SE" sz="2000" dirty="0" err="1" smtClean="0">
                <a:sym typeface="Wingdings" panose="05000000000000000000" pitchFamily="2" charset="2"/>
              </a:rPr>
              <a:t>dysfunction</a:t>
            </a:r>
            <a:endParaRPr lang="sv-SE" sz="2000" dirty="0" smtClean="0">
              <a:sym typeface="Wingdings" panose="05000000000000000000" pitchFamily="2" charset="2"/>
            </a:endParaRPr>
          </a:p>
          <a:p>
            <a:pPr>
              <a:defRPr/>
            </a:pPr>
            <a:endParaRPr lang="sv-SE" sz="2000" dirty="0">
              <a:sym typeface="Wingdings" panose="05000000000000000000" pitchFamily="2" charset="2"/>
            </a:endParaRPr>
          </a:p>
          <a:p>
            <a:pPr marL="342900" indent="-342900" algn="l">
              <a:buFont typeface="Arial" pitchFamily="34" charset="0"/>
              <a:buChar char="•"/>
              <a:defRPr/>
            </a:pPr>
            <a:r>
              <a:rPr lang="sv-SE" sz="2000" dirty="0" err="1" smtClean="0">
                <a:effectLst/>
                <a:sym typeface="Wingdings" pitchFamily="2" charset="2"/>
              </a:rPr>
              <a:t>But</a:t>
            </a:r>
            <a:r>
              <a:rPr lang="sv-SE" sz="2000" dirty="0">
                <a:sym typeface="Wingdings" pitchFamily="2" charset="2"/>
              </a:rPr>
              <a:t> </a:t>
            </a:r>
            <a:r>
              <a:rPr lang="sv-SE" sz="2000" dirty="0" err="1" smtClean="0">
                <a:sym typeface="Wingdings" pitchFamily="2" charset="2"/>
              </a:rPr>
              <a:t>few</a:t>
            </a:r>
            <a:r>
              <a:rPr lang="sv-SE" sz="2000" dirty="0" smtClean="0">
                <a:sym typeface="Wingdings" pitchFamily="2" charset="2"/>
              </a:rPr>
              <a:t> </a:t>
            </a:r>
            <a:r>
              <a:rPr lang="sv-SE" sz="2000" dirty="0" err="1" smtClean="0">
                <a:sym typeface="Wingdings" pitchFamily="2" charset="2"/>
              </a:rPr>
              <a:t>clinical</a:t>
            </a:r>
            <a:r>
              <a:rPr lang="sv-SE" sz="2000" dirty="0" smtClean="0">
                <a:sym typeface="Wingdings" pitchFamily="2" charset="2"/>
              </a:rPr>
              <a:t> studies and </a:t>
            </a:r>
            <a:r>
              <a:rPr lang="sv-SE" sz="2000" dirty="0" err="1" smtClean="0">
                <a:sym typeface="Wingdings" pitchFamily="2" charset="2"/>
              </a:rPr>
              <a:t>conflicting</a:t>
            </a:r>
            <a:r>
              <a:rPr lang="sv-SE" sz="2000" dirty="0" smtClean="0">
                <a:sym typeface="Wingdings" pitchFamily="2" charset="2"/>
              </a:rPr>
              <a:t> </a:t>
            </a:r>
            <a:r>
              <a:rPr lang="sv-SE" sz="2000" dirty="0" err="1" smtClean="0">
                <a:sym typeface="Wingdings" pitchFamily="2" charset="2"/>
              </a:rPr>
              <a:t>outcomes</a:t>
            </a:r>
            <a:endParaRPr lang="sv-SE" sz="2000" dirty="0" smtClean="0">
              <a:effectLst/>
              <a:sym typeface="Wingdings" pitchFamily="2" charset="2"/>
            </a:endParaRPr>
          </a:p>
        </p:txBody>
      </p:sp>
    </p:spTree>
    <p:extLst>
      <p:ext uri="{BB962C8B-B14F-4D97-AF65-F5344CB8AC3E}">
        <p14:creationId xmlns:p14="http://schemas.microsoft.com/office/powerpoint/2010/main" val="3384776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0" y="0"/>
            <a:ext cx="1935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200" dirty="0" err="1" smtClean="0">
                <a:effectLst/>
              </a:rPr>
              <a:t>Background</a:t>
            </a:r>
            <a:endParaRPr lang="sv-SE" sz="1200" dirty="0">
              <a:effectLst/>
            </a:endParaRPr>
          </a:p>
        </p:txBody>
      </p:sp>
      <p:sp>
        <p:nvSpPr>
          <p:cNvPr id="5123" name="Rectangle 10"/>
          <p:cNvSpPr>
            <a:spLocks noChangeArrowheads="1"/>
          </p:cNvSpPr>
          <p:nvPr/>
        </p:nvSpPr>
        <p:spPr bwMode="auto">
          <a:xfrm>
            <a:off x="514350" y="609600"/>
            <a:ext cx="7904163"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l"/>
            <a:r>
              <a:rPr lang="sv-SE" sz="3200" dirty="0" err="1">
                <a:effectLst/>
              </a:rPr>
              <a:t>Hypothesis</a:t>
            </a:r>
            <a:r>
              <a:rPr lang="sv-SE" sz="3200" dirty="0">
                <a:effectLst/>
              </a:rPr>
              <a:t>:</a:t>
            </a:r>
          </a:p>
          <a:p>
            <a:pPr marL="457200" indent="-457200" algn="l"/>
            <a:endParaRPr lang="sv-SE" sz="3200" dirty="0">
              <a:effectLst/>
            </a:endParaRPr>
          </a:p>
          <a:p>
            <a:pPr marL="457200" indent="-457200" algn="l"/>
            <a:r>
              <a:rPr lang="sv-SE" sz="3200" dirty="0"/>
              <a:t>β</a:t>
            </a:r>
            <a:r>
              <a:rPr lang="sv-SE" sz="3200" dirty="0" smtClean="0">
                <a:effectLst/>
              </a:rPr>
              <a:t>-blockers </a:t>
            </a:r>
            <a:r>
              <a:rPr lang="sv-SE" sz="3200" dirty="0" err="1">
                <a:effectLst/>
              </a:rPr>
              <a:t>are</a:t>
            </a:r>
            <a:r>
              <a:rPr lang="sv-SE" sz="3200" dirty="0">
                <a:effectLst/>
              </a:rPr>
              <a:t> </a:t>
            </a:r>
            <a:r>
              <a:rPr lang="sv-SE" sz="3200" dirty="0" err="1">
                <a:effectLst/>
              </a:rPr>
              <a:t>associated</a:t>
            </a:r>
            <a:r>
              <a:rPr lang="sv-SE" sz="3200" dirty="0">
                <a:effectLst/>
              </a:rPr>
              <a:t> </a:t>
            </a:r>
            <a:r>
              <a:rPr lang="sv-SE" sz="3200" dirty="0" err="1" smtClean="0">
                <a:effectLst/>
              </a:rPr>
              <a:t>with</a:t>
            </a:r>
            <a:endParaRPr lang="sv-SE" sz="3200" dirty="0" smtClean="0">
              <a:effectLst/>
            </a:endParaRPr>
          </a:p>
          <a:p>
            <a:pPr marL="457200" indent="-457200" algn="l"/>
            <a:endParaRPr lang="sv-SE" sz="3200" dirty="0">
              <a:effectLst/>
            </a:endParaRPr>
          </a:p>
          <a:p>
            <a:pPr marL="457200" indent="-457200" algn="l"/>
            <a:r>
              <a:rPr lang="sv-SE" sz="3200" dirty="0" err="1" smtClean="0">
                <a:effectLst/>
              </a:rPr>
              <a:t>Primary</a:t>
            </a:r>
            <a:r>
              <a:rPr lang="sv-SE" sz="3200" dirty="0" smtClean="0">
                <a:effectLst/>
              </a:rPr>
              <a:t> </a:t>
            </a:r>
            <a:r>
              <a:rPr lang="sv-SE" sz="3200" dirty="0" err="1" smtClean="0">
                <a:effectLst/>
              </a:rPr>
              <a:t>outcome</a:t>
            </a:r>
            <a:r>
              <a:rPr lang="sv-SE" sz="3200" dirty="0" smtClean="0">
                <a:effectLst/>
              </a:rPr>
              <a:t>:</a:t>
            </a:r>
          </a:p>
          <a:p>
            <a:pPr marL="457200" indent="-457200" algn="l"/>
            <a:r>
              <a:rPr lang="sv-SE" sz="3200" dirty="0" smtClean="0"/>
              <a:t>	</a:t>
            </a:r>
            <a:r>
              <a:rPr lang="sv-SE" sz="3200" dirty="0" err="1" smtClean="0">
                <a:solidFill>
                  <a:srgbClr val="FF0000"/>
                </a:solidFill>
              </a:rPr>
              <a:t>R</a:t>
            </a:r>
            <a:r>
              <a:rPr lang="sv-SE" sz="3200" dirty="0" err="1" smtClean="0">
                <a:solidFill>
                  <a:srgbClr val="FF0000"/>
                </a:solidFill>
                <a:effectLst/>
              </a:rPr>
              <a:t>educed</a:t>
            </a:r>
            <a:r>
              <a:rPr lang="sv-SE" sz="3200" dirty="0" smtClean="0">
                <a:solidFill>
                  <a:srgbClr val="FF0000"/>
                </a:solidFill>
                <a:effectLst/>
              </a:rPr>
              <a:t> </a:t>
            </a:r>
            <a:r>
              <a:rPr lang="sv-SE" sz="3200" dirty="0">
                <a:solidFill>
                  <a:srgbClr val="FF0000"/>
                </a:solidFill>
                <a:effectLst/>
              </a:rPr>
              <a:t>all-cause </a:t>
            </a:r>
            <a:r>
              <a:rPr lang="sv-SE" sz="3200" dirty="0" err="1">
                <a:solidFill>
                  <a:srgbClr val="FF0000"/>
                </a:solidFill>
                <a:effectLst/>
              </a:rPr>
              <a:t>mortality</a:t>
            </a:r>
            <a:endParaRPr lang="sv-SE" sz="3200" dirty="0">
              <a:solidFill>
                <a:srgbClr val="FF0000"/>
              </a:solidFill>
              <a:effectLst/>
            </a:endParaRPr>
          </a:p>
          <a:p>
            <a:pPr marL="457200" indent="-457200" algn="l"/>
            <a:r>
              <a:rPr lang="sv-SE" sz="3200" dirty="0" err="1" smtClean="0">
                <a:effectLst/>
              </a:rPr>
              <a:t>Secondary</a:t>
            </a:r>
            <a:r>
              <a:rPr lang="sv-SE" sz="3200" dirty="0" smtClean="0">
                <a:effectLst/>
              </a:rPr>
              <a:t> </a:t>
            </a:r>
            <a:r>
              <a:rPr lang="sv-SE" sz="3200" dirty="0" err="1" smtClean="0">
                <a:effectLst/>
              </a:rPr>
              <a:t>outcome</a:t>
            </a:r>
            <a:r>
              <a:rPr lang="sv-SE" sz="3200" dirty="0" smtClean="0">
                <a:effectLst/>
              </a:rPr>
              <a:t>:</a:t>
            </a:r>
          </a:p>
          <a:p>
            <a:pPr marL="457200" indent="-457200"/>
            <a:r>
              <a:rPr lang="sv-SE" sz="3200" dirty="0" smtClean="0"/>
              <a:t>	</a:t>
            </a:r>
            <a:r>
              <a:rPr lang="sv-SE" sz="3200" dirty="0" err="1" smtClean="0">
                <a:solidFill>
                  <a:srgbClr val="FF0000"/>
                </a:solidFill>
              </a:rPr>
              <a:t>Reduced</a:t>
            </a:r>
            <a:r>
              <a:rPr lang="sv-SE" sz="3200" dirty="0" smtClean="0">
                <a:solidFill>
                  <a:srgbClr val="FF0000"/>
                </a:solidFill>
              </a:rPr>
              <a:t> </a:t>
            </a:r>
            <a:r>
              <a:rPr lang="sv-SE" sz="3200" dirty="0" err="1" smtClean="0">
                <a:solidFill>
                  <a:srgbClr val="FF0000"/>
                </a:solidFill>
              </a:rPr>
              <a:t>combined</a:t>
            </a:r>
            <a:r>
              <a:rPr lang="sv-SE" sz="3200" dirty="0" smtClean="0">
                <a:solidFill>
                  <a:srgbClr val="FF0000"/>
                </a:solidFill>
              </a:rPr>
              <a:t> all-cause </a:t>
            </a:r>
            <a:r>
              <a:rPr lang="sv-SE" sz="3200" dirty="0" err="1" smtClean="0">
                <a:solidFill>
                  <a:srgbClr val="FF0000"/>
                </a:solidFill>
              </a:rPr>
              <a:t>mortality</a:t>
            </a:r>
            <a:r>
              <a:rPr lang="sv-SE" sz="3200" dirty="0" smtClean="0">
                <a:solidFill>
                  <a:srgbClr val="FF0000"/>
                </a:solidFill>
              </a:rPr>
              <a:t> or HF </a:t>
            </a:r>
            <a:r>
              <a:rPr lang="sv-SE" sz="3200" dirty="0" err="1" smtClean="0">
                <a:solidFill>
                  <a:srgbClr val="FF0000"/>
                </a:solidFill>
              </a:rPr>
              <a:t>hospitalization</a:t>
            </a:r>
            <a:endParaRPr lang="sv-SE" sz="3200" dirty="0" smtClean="0">
              <a:solidFill>
                <a:srgbClr val="FF0000"/>
              </a:solidFill>
            </a:endParaRPr>
          </a:p>
          <a:p>
            <a:pPr marL="457200" indent="-457200"/>
            <a:endParaRPr lang="sv-SE" sz="3200" dirty="0" smtClean="0">
              <a:effectLst/>
            </a:endParaRPr>
          </a:p>
          <a:p>
            <a:pPr marL="457200" indent="-457200" algn="l"/>
            <a:r>
              <a:rPr lang="sv-SE" sz="3200" dirty="0" smtClean="0">
                <a:effectLst/>
              </a:rPr>
              <a:t>- in </a:t>
            </a:r>
            <a:r>
              <a:rPr lang="sv-SE" sz="3200" dirty="0">
                <a:effectLst/>
              </a:rPr>
              <a:t>a broad </a:t>
            </a:r>
            <a:r>
              <a:rPr lang="sv-SE" sz="3200" dirty="0" err="1">
                <a:effectLst/>
              </a:rPr>
              <a:t>un-selected</a:t>
            </a:r>
            <a:r>
              <a:rPr lang="sv-SE" sz="3200" dirty="0">
                <a:effectLst/>
              </a:rPr>
              <a:t> </a:t>
            </a:r>
            <a:r>
              <a:rPr lang="sv-SE" sz="3200" dirty="0" err="1" smtClean="0">
                <a:effectLst/>
              </a:rPr>
              <a:t>HFpEF</a:t>
            </a:r>
            <a:r>
              <a:rPr lang="sv-SE" sz="3200" dirty="0" smtClean="0">
                <a:effectLst/>
              </a:rPr>
              <a:t> </a:t>
            </a:r>
            <a:r>
              <a:rPr lang="sv-SE" sz="3200" dirty="0">
                <a:effectLst/>
              </a:rPr>
              <a:t>population</a:t>
            </a:r>
          </a:p>
        </p:txBody>
      </p:sp>
    </p:spTree>
    <p:extLst>
      <p:ext uri="{BB962C8B-B14F-4D97-AF65-F5344CB8AC3E}">
        <p14:creationId xmlns:p14="http://schemas.microsoft.com/office/powerpoint/2010/main" val="3920392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3">
            <a:extLst>
              <a:ext uri="{28A0092B-C50C-407E-A947-70E740481C1C}">
                <a14:useLocalDpi xmlns:a14="http://schemas.microsoft.com/office/drawing/2010/main" val="0"/>
              </a:ext>
            </a:extLst>
          </a:blip>
          <a:srcRect l="27379" t="16145" r="10909" b="6120"/>
          <a:stretch>
            <a:fillRect/>
          </a:stretch>
        </p:blipFill>
        <p:spPr bwMode="auto">
          <a:xfrm>
            <a:off x="689328" y="1600200"/>
            <a:ext cx="7696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ktangel 4"/>
          <p:cNvSpPr>
            <a:spLocks noChangeArrowheads="1"/>
          </p:cNvSpPr>
          <p:nvPr/>
        </p:nvSpPr>
        <p:spPr bwMode="auto">
          <a:xfrm>
            <a:off x="1127828" y="3176"/>
            <a:ext cx="65069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r>
              <a:rPr lang="sv-SE" altLang="sv-SE" dirty="0">
                <a:solidFill>
                  <a:srgbClr val="000066"/>
                </a:solidFill>
              </a:rPr>
              <a:t>The Swedish </a:t>
            </a:r>
            <a:r>
              <a:rPr lang="sv-SE" altLang="sv-SE" dirty="0" err="1">
                <a:solidFill>
                  <a:srgbClr val="000066"/>
                </a:solidFill>
              </a:rPr>
              <a:t>Heart</a:t>
            </a:r>
            <a:r>
              <a:rPr lang="sv-SE" altLang="sv-SE" dirty="0">
                <a:solidFill>
                  <a:srgbClr val="000066"/>
                </a:solidFill>
              </a:rPr>
              <a:t> </a:t>
            </a:r>
            <a:r>
              <a:rPr lang="sv-SE" altLang="sv-SE" dirty="0" err="1">
                <a:solidFill>
                  <a:srgbClr val="000066"/>
                </a:solidFill>
              </a:rPr>
              <a:t>Failure</a:t>
            </a:r>
            <a:r>
              <a:rPr lang="sv-SE" altLang="sv-SE" dirty="0">
                <a:solidFill>
                  <a:srgbClr val="000066"/>
                </a:solidFill>
              </a:rPr>
              <a:t> </a:t>
            </a:r>
            <a:r>
              <a:rPr lang="sv-SE" altLang="sv-SE" dirty="0" err="1" smtClean="0">
                <a:solidFill>
                  <a:srgbClr val="000066"/>
                </a:solidFill>
              </a:rPr>
              <a:t>Registry</a:t>
            </a:r>
            <a:endParaRPr lang="sv-SE" altLang="sv-SE" dirty="0" smtClean="0">
              <a:solidFill>
                <a:srgbClr val="000066"/>
              </a:solidFill>
            </a:endParaRPr>
          </a:p>
          <a:p>
            <a:pPr marL="457200" indent="-457200">
              <a:buFont typeface="Arial" panose="020B0604020202020204" pitchFamily="34" charset="0"/>
              <a:buChar char="•"/>
            </a:pPr>
            <a:r>
              <a:rPr lang="sv-SE" altLang="sv-SE" dirty="0" err="1" smtClean="0">
                <a:solidFill>
                  <a:srgbClr val="000066"/>
                </a:solidFill>
              </a:rPr>
              <a:t>Inclusion</a:t>
            </a:r>
            <a:r>
              <a:rPr lang="sv-SE" altLang="sv-SE" dirty="0" smtClean="0">
                <a:solidFill>
                  <a:srgbClr val="000066"/>
                </a:solidFill>
              </a:rPr>
              <a:t> </a:t>
            </a:r>
            <a:r>
              <a:rPr lang="sv-SE" altLang="sv-SE" dirty="0" err="1" smtClean="0">
                <a:solidFill>
                  <a:srgbClr val="000066"/>
                </a:solidFill>
              </a:rPr>
              <a:t>criteria</a:t>
            </a:r>
            <a:r>
              <a:rPr lang="sv-SE" altLang="sv-SE" dirty="0" smtClean="0">
                <a:solidFill>
                  <a:srgbClr val="000066"/>
                </a:solidFill>
              </a:rPr>
              <a:t>: </a:t>
            </a:r>
            <a:r>
              <a:rPr lang="sv-SE" altLang="sv-SE" dirty="0" err="1" smtClean="0">
                <a:solidFill>
                  <a:srgbClr val="000066"/>
                </a:solidFill>
              </a:rPr>
              <a:t>clinician-judged</a:t>
            </a:r>
            <a:r>
              <a:rPr lang="sv-SE" altLang="sv-SE" dirty="0" smtClean="0">
                <a:solidFill>
                  <a:srgbClr val="000066"/>
                </a:solidFill>
              </a:rPr>
              <a:t> HF</a:t>
            </a:r>
          </a:p>
          <a:p>
            <a:pPr marL="457200" indent="-457200">
              <a:buFont typeface="Arial" panose="020B0604020202020204" pitchFamily="34" charset="0"/>
              <a:buChar char="•"/>
            </a:pPr>
            <a:r>
              <a:rPr lang="sv-SE" altLang="sv-SE" dirty="0" err="1" smtClean="0">
                <a:solidFill>
                  <a:srgbClr val="000066"/>
                </a:solidFill>
              </a:rPr>
              <a:t>Exlusion</a:t>
            </a:r>
            <a:r>
              <a:rPr lang="sv-SE" altLang="sv-SE" dirty="0" smtClean="0">
                <a:solidFill>
                  <a:srgbClr val="000066"/>
                </a:solidFill>
              </a:rPr>
              <a:t> </a:t>
            </a:r>
            <a:r>
              <a:rPr lang="sv-SE" altLang="sv-SE" dirty="0" err="1" smtClean="0">
                <a:solidFill>
                  <a:srgbClr val="000066"/>
                </a:solidFill>
              </a:rPr>
              <a:t>criteria</a:t>
            </a:r>
            <a:r>
              <a:rPr lang="sv-SE" altLang="sv-SE" dirty="0" smtClean="0">
                <a:solidFill>
                  <a:srgbClr val="000066"/>
                </a:solidFill>
              </a:rPr>
              <a:t>: </a:t>
            </a:r>
            <a:r>
              <a:rPr lang="sv-SE" altLang="sv-SE" dirty="0" err="1" smtClean="0">
                <a:solidFill>
                  <a:srgbClr val="000066"/>
                </a:solidFill>
              </a:rPr>
              <a:t>opt-out</a:t>
            </a:r>
            <a:endParaRPr lang="sv-SE" altLang="sv-SE" dirty="0">
              <a:solidFill>
                <a:srgbClr val="000066"/>
              </a:solidFill>
            </a:endParaRPr>
          </a:p>
        </p:txBody>
      </p:sp>
      <p:sp>
        <p:nvSpPr>
          <p:cNvPr id="4" name="Text Box 3"/>
          <p:cNvSpPr txBox="1">
            <a:spLocks noChangeArrowheads="1"/>
          </p:cNvSpPr>
          <p:nvPr/>
        </p:nvSpPr>
        <p:spPr bwMode="auto">
          <a:xfrm>
            <a:off x="0" y="0"/>
            <a:ext cx="1484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200" dirty="0" err="1" smtClean="0">
                <a:effectLst/>
              </a:rPr>
              <a:t>Methods</a:t>
            </a:r>
            <a:endParaRPr lang="sv-SE" sz="1200" dirty="0">
              <a:effectLst/>
            </a:endParaRPr>
          </a:p>
        </p:txBody>
      </p:sp>
      <p:pic>
        <p:nvPicPr>
          <p:cNvPr id="5" name="Bildobjekt 5" descr="rikssviktlogga.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3980" y="43797"/>
            <a:ext cx="1254973" cy="69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539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66414" y="1014770"/>
            <a:ext cx="3141662" cy="1600438"/>
          </a:xfrm>
          <a:prstGeom prst="rect">
            <a:avLst/>
          </a:prstGeom>
          <a:solidFill>
            <a:srgbClr val="FFFF00"/>
          </a:solidFill>
          <a:ln>
            <a:solidFill>
              <a:srgbClr val="000000"/>
            </a:solidFill>
          </a:ln>
        </p:spPr>
        <p:txBody>
          <a:bodyPr anchor="ctr">
            <a:spAutoFit/>
          </a:bodyPr>
          <a:lstStyle/>
          <a:p>
            <a:pPr algn="l">
              <a:defRPr/>
            </a:pPr>
            <a:r>
              <a:rPr lang="sv-SE" dirty="0" smtClean="0">
                <a:effectLst/>
              </a:rPr>
              <a:t>88,663 </a:t>
            </a:r>
            <a:r>
              <a:rPr lang="sv-SE" dirty="0">
                <a:effectLst/>
              </a:rPr>
              <a:t>	Registrations</a:t>
            </a:r>
          </a:p>
          <a:p>
            <a:pPr algn="l">
              <a:defRPr/>
            </a:pPr>
            <a:r>
              <a:rPr lang="sv-SE" sz="1600" dirty="0">
                <a:effectLst/>
              </a:rPr>
              <a:t>    2000 – </a:t>
            </a:r>
            <a:r>
              <a:rPr lang="sv-SE" sz="1600" dirty="0" smtClean="0">
                <a:effectLst/>
              </a:rPr>
              <a:t>2013</a:t>
            </a:r>
            <a:endParaRPr lang="sv-SE" sz="1600" dirty="0">
              <a:effectLst/>
            </a:endParaRPr>
          </a:p>
          <a:p>
            <a:pPr algn="l">
              <a:defRPr/>
            </a:pPr>
            <a:r>
              <a:rPr lang="sv-SE" sz="1600" dirty="0">
                <a:effectLst/>
              </a:rPr>
              <a:t>    </a:t>
            </a:r>
            <a:r>
              <a:rPr lang="sv-SE" sz="1600" dirty="0" smtClean="0">
                <a:effectLst/>
              </a:rPr>
              <a:t>67 </a:t>
            </a:r>
            <a:r>
              <a:rPr lang="sv-SE" sz="1600" dirty="0" err="1">
                <a:effectLst/>
              </a:rPr>
              <a:t>of</a:t>
            </a:r>
            <a:r>
              <a:rPr lang="sv-SE" sz="1600" dirty="0">
                <a:effectLst/>
              </a:rPr>
              <a:t> </a:t>
            </a:r>
            <a:r>
              <a:rPr lang="sv-SE" sz="1600" dirty="0" smtClean="0">
                <a:effectLst/>
              </a:rPr>
              <a:t>75 </a:t>
            </a:r>
            <a:r>
              <a:rPr lang="sv-SE" sz="1600" dirty="0">
                <a:effectLst/>
              </a:rPr>
              <a:t>hospitals</a:t>
            </a:r>
          </a:p>
          <a:p>
            <a:pPr algn="l">
              <a:defRPr/>
            </a:pPr>
            <a:r>
              <a:rPr lang="sv-SE" sz="1600" i="1" dirty="0">
                <a:solidFill>
                  <a:srgbClr val="FF0000"/>
                </a:solidFill>
                <a:sym typeface="Wingdings" pitchFamily="2" charset="2"/>
              </a:rPr>
              <a:t> </a:t>
            </a:r>
            <a:r>
              <a:rPr lang="sv-SE" sz="1600" i="1" dirty="0" smtClean="0">
                <a:solidFill>
                  <a:srgbClr val="FF0000"/>
                </a:solidFill>
                <a:sym typeface="Wingdings" pitchFamily="2" charset="2"/>
              </a:rPr>
              <a:t>       </a:t>
            </a:r>
            <a:r>
              <a:rPr lang="sv-SE" sz="1600" i="1" dirty="0" smtClean="0">
                <a:solidFill>
                  <a:srgbClr val="FF0000"/>
                </a:solidFill>
                <a:effectLst/>
                <a:sym typeface="Wingdings" pitchFamily="2" charset="2"/>
              </a:rPr>
              <a:t></a:t>
            </a:r>
            <a:r>
              <a:rPr lang="sv-SE" sz="1600" i="1" dirty="0" smtClean="0">
                <a:solidFill>
                  <a:srgbClr val="FF0000"/>
                </a:solidFill>
                <a:effectLst/>
              </a:rPr>
              <a:t> </a:t>
            </a:r>
            <a:r>
              <a:rPr lang="sv-SE" sz="1600" i="1" dirty="0" err="1">
                <a:solidFill>
                  <a:srgbClr val="FF0000"/>
                </a:solidFill>
                <a:effectLst/>
              </a:rPr>
              <a:t>validity</a:t>
            </a:r>
            <a:r>
              <a:rPr lang="sv-SE" sz="1600" i="1" dirty="0">
                <a:solidFill>
                  <a:srgbClr val="FF0000"/>
                </a:solidFill>
                <a:effectLst/>
              </a:rPr>
              <a:t> / </a:t>
            </a:r>
            <a:r>
              <a:rPr lang="sv-SE" sz="1600" i="1" dirty="0" err="1">
                <a:solidFill>
                  <a:srgbClr val="FF0000"/>
                </a:solidFill>
                <a:effectLst/>
              </a:rPr>
              <a:t>generalizability</a:t>
            </a:r>
            <a:endParaRPr lang="sv-SE" sz="1600" i="1" dirty="0">
              <a:solidFill>
                <a:srgbClr val="FF0000"/>
              </a:solidFill>
              <a:effectLst/>
            </a:endParaRPr>
          </a:p>
          <a:p>
            <a:pPr algn="l">
              <a:defRPr/>
            </a:pPr>
            <a:r>
              <a:rPr lang="sv-SE" sz="1600" i="1" dirty="0">
                <a:solidFill>
                  <a:srgbClr val="FF0000"/>
                </a:solidFill>
                <a:effectLst/>
              </a:rPr>
              <a:t>    </a:t>
            </a:r>
            <a:r>
              <a:rPr lang="sv-SE" sz="1600" dirty="0" smtClean="0">
                <a:solidFill>
                  <a:srgbClr val="000000"/>
                </a:solidFill>
              </a:rPr>
              <a:t>52</a:t>
            </a:r>
            <a:r>
              <a:rPr lang="sv-SE" sz="1600" dirty="0" smtClean="0">
                <a:solidFill>
                  <a:srgbClr val="000000"/>
                </a:solidFill>
                <a:effectLst/>
              </a:rPr>
              <a:t> </a:t>
            </a:r>
            <a:r>
              <a:rPr lang="sv-SE" sz="1600" dirty="0">
                <a:solidFill>
                  <a:srgbClr val="000000"/>
                </a:solidFill>
                <a:effectLst/>
              </a:rPr>
              <a:t>relevant co-variates</a:t>
            </a:r>
          </a:p>
          <a:p>
            <a:pPr algn="l">
              <a:defRPr/>
            </a:pPr>
            <a:r>
              <a:rPr lang="sv-SE" sz="1600" i="1" dirty="0">
                <a:solidFill>
                  <a:srgbClr val="FF0000"/>
                </a:solidFill>
                <a:effectLst/>
              </a:rPr>
              <a:t>        </a:t>
            </a:r>
            <a:r>
              <a:rPr lang="sv-SE" sz="1600" i="1" dirty="0">
                <a:solidFill>
                  <a:srgbClr val="FF0000"/>
                </a:solidFill>
                <a:effectLst/>
                <a:sym typeface="Wingdings" pitchFamily="2" charset="2"/>
              </a:rPr>
              <a:t> </a:t>
            </a:r>
            <a:r>
              <a:rPr lang="sv-SE" sz="1600" i="1" dirty="0" err="1">
                <a:solidFill>
                  <a:srgbClr val="FF0000"/>
                </a:solidFill>
                <a:effectLst/>
                <a:sym typeface="Wingdings" pitchFamily="2" charset="2"/>
              </a:rPr>
              <a:t>reliability</a:t>
            </a:r>
            <a:endParaRPr lang="en-US" sz="1600" i="1" dirty="0">
              <a:solidFill>
                <a:srgbClr val="FF0000"/>
              </a:solidFill>
              <a:effectLst/>
            </a:endParaRPr>
          </a:p>
        </p:txBody>
      </p:sp>
      <p:sp>
        <p:nvSpPr>
          <p:cNvPr id="35" name="TextBox 34"/>
          <p:cNvSpPr txBox="1"/>
          <p:nvPr/>
        </p:nvSpPr>
        <p:spPr>
          <a:xfrm>
            <a:off x="2937669" y="3217604"/>
            <a:ext cx="2281387" cy="369332"/>
          </a:xfrm>
          <a:prstGeom prst="rect">
            <a:avLst/>
          </a:prstGeom>
          <a:solidFill>
            <a:srgbClr val="FFFF00"/>
          </a:solidFill>
          <a:ln>
            <a:solidFill>
              <a:srgbClr val="000000"/>
            </a:solidFill>
          </a:ln>
        </p:spPr>
        <p:txBody>
          <a:bodyPr wrap="square" anchor="ctr">
            <a:spAutoFit/>
          </a:bodyPr>
          <a:lstStyle/>
          <a:p>
            <a:pPr algn="l">
              <a:defRPr/>
            </a:pPr>
            <a:r>
              <a:rPr lang="sv-SE" dirty="0" smtClean="0"/>
              <a:t>10,905</a:t>
            </a:r>
            <a:r>
              <a:rPr lang="sv-SE" dirty="0" smtClean="0">
                <a:effectLst/>
              </a:rPr>
              <a:t> </a:t>
            </a:r>
            <a:r>
              <a:rPr lang="sv-SE" dirty="0">
                <a:effectLst/>
              </a:rPr>
              <a:t>	</a:t>
            </a:r>
            <a:r>
              <a:rPr lang="sv-SE" dirty="0" smtClean="0"/>
              <a:t>EF </a:t>
            </a:r>
            <a:r>
              <a:rPr lang="sv-SE" dirty="0" err="1" smtClean="0"/>
              <a:t>unknown</a:t>
            </a:r>
            <a:endParaRPr lang="en-US" dirty="0">
              <a:effectLst/>
            </a:endParaRPr>
          </a:p>
        </p:txBody>
      </p:sp>
      <p:sp>
        <p:nvSpPr>
          <p:cNvPr id="36" name="TextBox 35"/>
          <p:cNvSpPr txBox="1"/>
          <p:nvPr/>
        </p:nvSpPr>
        <p:spPr>
          <a:xfrm>
            <a:off x="471488" y="4174054"/>
            <a:ext cx="3141662" cy="369332"/>
          </a:xfrm>
          <a:prstGeom prst="rect">
            <a:avLst/>
          </a:prstGeom>
          <a:solidFill>
            <a:srgbClr val="FFFF00"/>
          </a:solidFill>
          <a:ln>
            <a:solidFill>
              <a:srgbClr val="000000"/>
            </a:solidFill>
          </a:ln>
        </p:spPr>
        <p:txBody>
          <a:bodyPr anchor="ctr">
            <a:spAutoFit/>
          </a:bodyPr>
          <a:lstStyle/>
          <a:p>
            <a:pPr algn="ctr">
              <a:defRPr/>
            </a:pPr>
            <a:r>
              <a:rPr lang="sv-SE" dirty="0" smtClean="0">
                <a:effectLst/>
              </a:rPr>
              <a:t>77,757</a:t>
            </a:r>
            <a:endParaRPr lang="en-US" dirty="0">
              <a:effectLst/>
            </a:endParaRPr>
          </a:p>
        </p:txBody>
      </p:sp>
      <p:sp>
        <p:nvSpPr>
          <p:cNvPr id="37" name="TextBox 36"/>
          <p:cNvSpPr txBox="1"/>
          <p:nvPr/>
        </p:nvSpPr>
        <p:spPr>
          <a:xfrm>
            <a:off x="2971800" y="5614711"/>
            <a:ext cx="4256678" cy="646331"/>
          </a:xfrm>
          <a:prstGeom prst="rect">
            <a:avLst/>
          </a:prstGeom>
          <a:solidFill>
            <a:srgbClr val="FFFF00"/>
          </a:solidFill>
          <a:ln>
            <a:solidFill>
              <a:srgbClr val="000000"/>
            </a:solidFill>
          </a:ln>
        </p:spPr>
        <p:txBody>
          <a:bodyPr wrap="none" anchor="ctr">
            <a:spAutoFit/>
          </a:bodyPr>
          <a:lstStyle/>
          <a:p>
            <a:pPr algn="l">
              <a:defRPr/>
            </a:pPr>
            <a:r>
              <a:rPr lang="sv-SE" dirty="0" smtClean="0"/>
              <a:t>13,277</a:t>
            </a:r>
            <a:r>
              <a:rPr lang="sv-SE" dirty="0"/>
              <a:t>	</a:t>
            </a:r>
            <a:r>
              <a:rPr lang="sv-SE" dirty="0" err="1" smtClean="0"/>
              <a:t>Repeat</a:t>
            </a:r>
            <a:r>
              <a:rPr lang="sv-SE" dirty="0" smtClean="0"/>
              <a:t> </a:t>
            </a:r>
            <a:r>
              <a:rPr lang="sv-SE" dirty="0" err="1" smtClean="0"/>
              <a:t>registrations</a:t>
            </a:r>
            <a:endParaRPr lang="sv-SE" dirty="0" smtClean="0"/>
          </a:p>
          <a:p>
            <a:pPr algn="l">
              <a:defRPr/>
            </a:pPr>
            <a:r>
              <a:rPr lang="sv-SE" dirty="0">
                <a:effectLst/>
              </a:rPr>
              <a:t>	</a:t>
            </a:r>
            <a:r>
              <a:rPr lang="sv-SE" dirty="0" smtClean="0">
                <a:effectLst/>
              </a:rPr>
              <a:t>Or index </a:t>
            </a:r>
            <a:r>
              <a:rPr lang="sv-SE" dirty="0" err="1" smtClean="0">
                <a:effectLst/>
              </a:rPr>
              <a:t>before</a:t>
            </a:r>
            <a:r>
              <a:rPr lang="sv-SE" dirty="0" smtClean="0">
                <a:effectLst/>
              </a:rPr>
              <a:t> 2005 / </a:t>
            </a:r>
            <a:r>
              <a:rPr lang="sv-SE" dirty="0" err="1" smtClean="0">
                <a:effectLst/>
              </a:rPr>
              <a:t>after</a:t>
            </a:r>
            <a:r>
              <a:rPr lang="sv-SE" dirty="0" smtClean="0">
                <a:effectLst/>
              </a:rPr>
              <a:t> 2012</a:t>
            </a:r>
            <a:endParaRPr lang="en-US" dirty="0">
              <a:effectLst/>
            </a:endParaRPr>
          </a:p>
        </p:txBody>
      </p:sp>
      <p:sp>
        <p:nvSpPr>
          <p:cNvPr id="6152" name="Text Box 3"/>
          <p:cNvSpPr txBox="1">
            <a:spLocks noChangeArrowheads="1"/>
          </p:cNvSpPr>
          <p:nvPr/>
        </p:nvSpPr>
        <p:spPr bwMode="auto">
          <a:xfrm>
            <a:off x="0" y="0"/>
            <a:ext cx="1484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200" dirty="0" err="1" smtClean="0">
                <a:effectLst/>
              </a:rPr>
              <a:t>Methods</a:t>
            </a:r>
            <a:endParaRPr lang="sv-SE" sz="1200" dirty="0">
              <a:effectLst/>
            </a:endParaRPr>
          </a:p>
        </p:txBody>
      </p:sp>
      <p:cxnSp>
        <p:nvCxnSpPr>
          <p:cNvPr id="6153" name="Straight Arrow Connector 27"/>
          <p:cNvCxnSpPr>
            <a:cxnSpLocks noChangeShapeType="1"/>
          </p:cNvCxnSpPr>
          <p:nvPr/>
        </p:nvCxnSpPr>
        <p:spPr bwMode="auto">
          <a:xfrm flipH="1">
            <a:off x="1948012" y="2630487"/>
            <a:ext cx="1438" cy="1543567"/>
          </a:xfrm>
          <a:prstGeom prst="straightConnector1">
            <a:avLst/>
          </a:prstGeom>
          <a:noFill/>
          <a:ln w="19050" algn="ctr">
            <a:solidFill>
              <a:srgbClr val="000000"/>
            </a:solidFill>
            <a:round/>
            <a:headEnd/>
            <a:tailEnd type="arrow" w="lg" len="med"/>
          </a:ln>
          <a:extLst>
            <a:ext uri="{909E8E84-426E-40DD-AFC4-6F175D3DCCD1}">
              <a14:hiddenFill xmlns:a14="http://schemas.microsoft.com/office/drawing/2010/main">
                <a:noFill/>
              </a14:hiddenFill>
            </a:ext>
          </a:extLst>
        </p:spPr>
      </p:cxnSp>
      <p:cxnSp>
        <p:nvCxnSpPr>
          <p:cNvPr id="6154" name="Straight Arrow Connector 44"/>
          <p:cNvCxnSpPr>
            <a:cxnSpLocks noChangeShapeType="1"/>
          </p:cNvCxnSpPr>
          <p:nvPr/>
        </p:nvCxnSpPr>
        <p:spPr bwMode="auto">
          <a:xfrm>
            <a:off x="1949450" y="5462766"/>
            <a:ext cx="0" cy="989350"/>
          </a:xfrm>
          <a:prstGeom prst="straightConnector1">
            <a:avLst/>
          </a:prstGeom>
          <a:noFill/>
          <a:ln w="19050" algn="ctr">
            <a:solidFill>
              <a:srgbClr val="000000"/>
            </a:solidFill>
            <a:round/>
            <a:headEnd/>
            <a:tailEnd type="arrow" w="lg" len="med"/>
          </a:ln>
          <a:extLst>
            <a:ext uri="{909E8E84-426E-40DD-AFC4-6F175D3DCCD1}">
              <a14:hiddenFill xmlns:a14="http://schemas.microsoft.com/office/drawing/2010/main">
                <a:noFill/>
              </a14:hiddenFill>
            </a:ext>
          </a:extLst>
        </p:spPr>
      </p:cxnSp>
      <p:cxnSp>
        <p:nvCxnSpPr>
          <p:cNvPr id="6155" name="Straight Arrow Connector 46"/>
          <p:cNvCxnSpPr>
            <a:cxnSpLocks noChangeShapeType="1"/>
          </p:cNvCxnSpPr>
          <p:nvPr/>
        </p:nvCxnSpPr>
        <p:spPr bwMode="auto">
          <a:xfrm>
            <a:off x="2018656" y="3427670"/>
            <a:ext cx="895350" cy="0"/>
          </a:xfrm>
          <a:prstGeom prst="straightConnector1">
            <a:avLst/>
          </a:prstGeom>
          <a:noFill/>
          <a:ln w="19050" algn="ctr">
            <a:solidFill>
              <a:srgbClr val="000000"/>
            </a:solidFill>
            <a:round/>
            <a:headEnd/>
            <a:tailEnd type="arrow" w="lg" len="med"/>
          </a:ln>
          <a:extLst>
            <a:ext uri="{909E8E84-426E-40DD-AFC4-6F175D3DCCD1}">
              <a14:hiddenFill xmlns:a14="http://schemas.microsoft.com/office/drawing/2010/main">
                <a:noFill/>
              </a14:hiddenFill>
            </a:ext>
          </a:extLst>
        </p:spPr>
      </p:cxnSp>
      <p:cxnSp>
        <p:nvCxnSpPr>
          <p:cNvPr id="6156" name="Straight Arrow Connector 51"/>
          <p:cNvCxnSpPr>
            <a:cxnSpLocks noChangeShapeType="1"/>
          </p:cNvCxnSpPr>
          <p:nvPr/>
        </p:nvCxnSpPr>
        <p:spPr bwMode="auto">
          <a:xfrm>
            <a:off x="2042319" y="5937877"/>
            <a:ext cx="895350" cy="0"/>
          </a:xfrm>
          <a:prstGeom prst="straightConnector1">
            <a:avLst/>
          </a:prstGeom>
          <a:noFill/>
          <a:ln w="19050" algn="ctr">
            <a:solidFill>
              <a:srgbClr val="000000"/>
            </a:solidFill>
            <a:round/>
            <a:headEnd/>
            <a:tailEnd type="arrow" w="lg" len="med"/>
          </a:ln>
          <a:extLst>
            <a:ext uri="{909E8E84-426E-40DD-AFC4-6F175D3DCCD1}">
              <a14:hiddenFill xmlns:a14="http://schemas.microsoft.com/office/drawing/2010/main">
                <a:noFill/>
              </a14:hiddenFill>
            </a:ext>
          </a:extLst>
        </p:spPr>
      </p:cxnSp>
      <p:sp>
        <p:nvSpPr>
          <p:cNvPr id="2" name="TextBox 1"/>
          <p:cNvSpPr txBox="1"/>
          <p:nvPr/>
        </p:nvSpPr>
        <p:spPr>
          <a:xfrm>
            <a:off x="5486400" y="139273"/>
            <a:ext cx="3311163" cy="3170099"/>
          </a:xfrm>
          <a:prstGeom prst="rect">
            <a:avLst/>
          </a:prstGeom>
          <a:noFill/>
        </p:spPr>
        <p:txBody>
          <a:bodyPr wrap="none" rtlCol="0">
            <a:spAutoFit/>
          </a:bodyPr>
          <a:lstStyle/>
          <a:p>
            <a:r>
              <a:rPr lang="sv-SE" sz="2400" dirty="0" smtClean="0"/>
              <a:t>Swedish HF </a:t>
            </a:r>
            <a:r>
              <a:rPr lang="sv-SE" sz="2400" dirty="0" err="1" smtClean="0"/>
              <a:t>Registry</a:t>
            </a:r>
            <a:r>
              <a:rPr lang="sv-SE" sz="2400" dirty="0" smtClean="0"/>
              <a:t>:</a:t>
            </a:r>
          </a:p>
          <a:p>
            <a:pPr marL="171450" indent="-171450">
              <a:buFont typeface="Arial" panose="020B0604020202020204" pitchFamily="34" charset="0"/>
              <a:buChar char="•"/>
            </a:pPr>
            <a:r>
              <a:rPr lang="sv-SE" sz="1600" dirty="0" err="1" smtClean="0"/>
              <a:t>Demographics</a:t>
            </a:r>
            <a:endParaRPr lang="sv-SE" sz="1600" dirty="0" smtClean="0"/>
          </a:p>
          <a:p>
            <a:pPr marL="171450" indent="-171450">
              <a:buFont typeface="Arial" panose="020B0604020202020204" pitchFamily="34" charset="0"/>
              <a:buChar char="•"/>
            </a:pPr>
            <a:r>
              <a:rPr lang="sv-SE" sz="1600" dirty="0" smtClean="0"/>
              <a:t>Clinical </a:t>
            </a:r>
            <a:r>
              <a:rPr lang="sv-SE" sz="1600" dirty="0" err="1" smtClean="0"/>
              <a:t>history</a:t>
            </a:r>
            <a:endParaRPr lang="sv-SE" sz="1600" dirty="0" smtClean="0"/>
          </a:p>
          <a:p>
            <a:pPr marL="171450" indent="-171450">
              <a:buFont typeface="Arial" panose="020B0604020202020204" pitchFamily="34" charset="0"/>
              <a:buChar char="•"/>
            </a:pPr>
            <a:r>
              <a:rPr lang="sv-SE" sz="1600" dirty="0" err="1" smtClean="0"/>
              <a:t>Physical</a:t>
            </a:r>
            <a:r>
              <a:rPr lang="sv-SE" sz="1600" dirty="0" smtClean="0"/>
              <a:t> </a:t>
            </a:r>
            <a:r>
              <a:rPr lang="sv-SE" sz="1600" dirty="0" err="1" smtClean="0"/>
              <a:t>exam</a:t>
            </a:r>
            <a:r>
              <a:rPr lang="sv-SE" sz="1600" dirty="0" smtClean="0"/>
              <a:t>, </a:t>
            </a:r>
            <a:r>
              <a:rPr lang="sv-SE" sz="1600" dirty="0" err="1" smtClean="0"/>
              <a:t>lab</a:t>
            </a:r>
            <a:r>
              <a:rPr lang="sv-SE" sz="1600" dirty="0" smtClean="0"/>
              <a:t>, x-</a:t>
            </a:r>
            <a:r>
              <a:rPr lang="sv-SE" sz="1600" dirty="0" err="1" smtClean="0"/>
              <a:t>ray</a:t>
            </a:r>
            <a:r>
              <a:rPr lang="sv-SE" sz="1600" dirty="0" smtClean="0"/>
              <a:t>, </a:t>
            </a:r>
            <a:r>
              <a:rPr lang="sv-SE" sz="1600" dirty="0" err="1" smtClean="0"/>
              <a:t>echo</a:t>
            </a:r>
            <a:endParaRPr lang="sv-SE" sz="1600" dirty="0" smtClean="0"/>
          </a:p>
          <a:p>
            <a:pPr marL="171450" indent="-171450">
              <a:buFont typeface="Arial" panose="020B0604020202020204" pitchFamily="34" charset="0"/>
              <a:buChar char="•"/>
            </a:pPr>
            <a:r>
              <a:rPr lang="sv-SE" sz="1600" dirty="0" err="1" smtClean="0"/>
              <a:t>Medications</a:t>
            </a:r>
            <a:endParaRPr lang="sv-SE" sz="1600" dirty="0" smtClean="0"/>
          </a:p>
          <a:p>
            <a:r>
              <a:rPr lang="sv-SE" sz="2400" dirty="0" smtClean="0"/>
              <a:t>Swedish Patient </a:t>
            </a:r>
            <a:r>
              <a:rPr lang="sv-SE" sz="2400" dirty="0" err="1" smtClean="0"/>
              <a:t>Registry</a:t>
            </a:r>
            <a:r>
              <a:rPr lang="sv-SE" sz="2400" dirty="0" smtClean="0"/>
              <a:t>:</a:t>
            </a:r>
          </a:p>
          <a:p>
            <a:pPr marL="171450" indent="-171450">
              <a:buFont typeface="Arial" panose="020B0604020202020204" pitchFamily="34" charset="0"/>
              <a:buChar char="•"/>
            </a:pPr>
            <a:r>
              <a:rPr lang="sv-SE" sz="1600" dirty="0" err="1" smtClean="0"/>
              <a:t>Comorbidity</a:t>
            </a:r>
            <a:endParaRPr lang="sv-SE" sz="1600" dirty="0" smtClean="0"/>
          </a:p>
          <a:p>
            <a:r>
              <a:rPr lang="sv-SE" sz="2400" dirty="0" err="1" smtClean="0"/>
              <a:t>Statistics</a:t>
            </a:r>
            <a:r>
              <a:rPr lang="sv-SE" sz="2400" dirty="0" smtClean="0"/>
              <a:t> Sweden:</a:t>
            </a:r>
          </a:p>
          <a:p>
            <a:pPr marL="171450" indent="-171450">
              <a:buFont typeface="Arial" panose="020B0604020202020204" pitchFamily="34" charset="0"/>
              <a:buChar char="•"/>
            </a:pPr>
            <a:r>
              <a:rPr lang="sv-SE" sz="1600" dirty="0" err="1" smtClean="0"/>
              <a:t>Education</a:t>
            </a:r>
            <a:endParaRPr lang="sv-SE" sz="1600" dirty="0" smtClean="0"/>
          </a:p>
          <a:p>
            <a:pPr marL="171450" indent="-171450">
              <a:buFont typeface="Arial" panose="020B0604020202020204" pitchFamily="34" charset="0"/>
              <a:buChar char="•"/>
            </a:pPr>
            <a:r>
              <a:rPr lang="sv-SE" sz="1600" dirty="0" err="1" smtClean="0"/>
              <a:t>Income</a:t>
            </a:r>
            <a:endParaRPr lang="sv-SE" sz="1600" dirty="0" smtClean="0"/>
          </a:p>
          <a:p>
            <a:pPr marL="171450" indent="-171450">
              <a:buFont typeface="Arial" panose="020B0604020202020204" pitchFamily="34" charset="0"/>
              <a:buChar char="•"/>
            </a:pPr>
            <a:r>
              <a:rPr lang="sv-SE" sz="1600" dirty="0" err="1" smtClean="0"/>
              <a:t>Family</a:t>
            </a:r>
            <a:r>
              <a:rPr lang="sv-SE" sz="1600" dirty="0" smtClean="0"/>
              <a:t> situation</a:t>
            </a:r>
            <a:endParaRPr lang="sv-SE" sz="1600" dirty="0"/>
          </a:p>
        </p:txBody>
      </p:sp>
      <p:sp>
        <p:nvSpPr>
          <p:cNvPr id="5" name="Freeform 4"/>
          <p:cNvSpPr/>
          <p:nvPr/>
        </p:nvSpPr>
        <p:spPr>
          <a:xfrm>
            <a:off x="2530699" y="1692275"/>
            <a:ext cx="2688357" cy="542925"/>
          </a:xfrm>
          <a:custGeom>
            <a:avLst/>
            <a:gdLst>
              <a:gd name="connsiteX0" fmla="*/ 0 w 1343025"/>
              <a:gd name="connsiteY0" fmla="*/ 542925 h 542925"/>
              <a:gd name="connsiteX1" fmla="*/ 485775 w 1343025"/>
              <a:gd name="connsiteY1" fmla="*/ 523875 h 542925"/>
              <a:gd name="connsiteX2" fmla="*/ 838200 w 1343025"/>
              <a:gd name="connsiteY2" fmla="*/ 457200 h 542925"/>
              <a:gd name="connsiteX3" fmla="*/ 1114425 w 1343025"/>
              <a:gd name="connsiteY3" fmla="*/ 266700 h 542925"/>
              <a:gd name="connsiteX4" fmla="*/ 1343025 w 1343025"/>
              <a:gd name="connsiteY4" fmla="*/ 0 h 542925"/>
              <a:gd name="connsiteX5" fmla="*/ 1343025 w 1343025"/>
              <a:gd name="connsiteY5" fmla="*/ 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3025" h="542925">
                <a:moveTo>
                  <a:pt x="0" y="542925"/>
                </a:moveTo>
                <a:cubicBezTo>
                  <a:pt x="173037" y="540544"/>
                  <a:pt x="346075" y="538163"/>
                  <a:pt x="485775" y="523875"/>
                </a:cubicBezTo>
                <a:cubicBezTo>
                  <a:pt x="625475" y="509587"/>
                  <a:pt x="733425" y="500062"/>
                  <a:pt x="838200" y="457200"/>
                </a:cubicBezTo>
                <a:cubicBezTo>
                  <a:pt x="942975" y="414337"/>
                  <a:pt x="1030288" y="342900"/>
                  <a:pt x="1114425" y="266700"/>
                </a:cubicBezTo>
                <a:cubicBezTo>
                  <a:pt x="1198562" y="190500"/>
                  <a:pt x="1343025" y="0"/>
                  <a:pt x="1343025" y="0"/>
                </a:cubicBezTo>
                <a:lnTo>
                  <a:pt x="1343025" y="0"/>
                </a:ln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TextBox 28"/>
          <p:cNvSpPr txBox="1"/>
          <p:nvPr/>
        </p:nvSpPr>
        <p:spPr>
          <a:xfrm>
            <a:off x="6700987" y="4622522"/>
            <a:ext cx="2281387" cy="369332"/>
          </a:xfrm>
          <a:prstGeom prst="rect">
            <a:avLst/>
          </a:prstGeom>
          <a:solidFill>
            <a:srgbClr val="FFFF00"/>
          </a:solidFill>
          <a:ln>
            <a:solidFill>
              <a:srgbClr val="000000"/>
            </a:solidFill>
          </a:ln>
        </p:spPr>
        <p:txBody>
          <a:bodyPr wrap="square" anchor="ctr">
            <a:spAutoFit/>
          </a:bodyPr>
          <a:lstStyle/>
          <a:p>
            <a:pPr algn="l">
              <a:defRPr/>
            </a:pPr>
            <a:r>
              <a:rPr lang="sv-SE" dirty="0" smtClean="0"/>
              <a:t>45,397</a:t>
            </a:r>
            <a:r>
              <a:rPr lang="sv-SE" dirty="0" smtClean="0">
                <a:effectLst/>
              </a:rPr>
              <a:t> </a:t>
            </a:r>
            <a:r>
              <a:rPr lang="sv-SE" dirty="0">
                <a:effectLst/>
              </a:rPr>
              <a:t>	</a:t>
            </a:r>
            <a:r>
              <a:rPr lang="sv-SE" dirty="0" smtClean="0"/>
              <a:t>EF &lt; 40%</a:t>
            </a:r>
            <a:endParaRPr lang="en-US" dirty="0">
              <a:effectLst/>
            </a:endParaRPr>
          </a:p>
        </p:txBody>
      </p:sp>
      <p:cxnSp>
        <p:nvCxnSpPr>
          <p:cNvPr id="30" name="Straight Arrow Connector 27"/>
          <p:cNvCxnSpPr>
            <a:cxnSpLocks noChangeShapeType="1"/>
          </p:cNvCxnSpPr>
          <p:nvPr/>
        </p:nvCxnSpPr>
        <p:spPr bwMode="auto">
          <a:xfrm>
            <a:off x="1948012" y="4572238"/>
            <a:ext cx="0" cy="474663"/>
          </a:xfrm>
          <a:prstGeom prst="straightConnector1">
            <a:avLst/>
          </a:prstGeom>
          <a:noFill/>
          <a:ln w="19050" algn="ctr">
            <a:solidFill>
              <a:srgbClr val="000000"/>
            </a:solidFill>
            <a:round/>
            <a:headEnd/>
            <a:tailEnd type="arrow" w="lg" len="med"/>
          </a:ln>
          <a:extLst>
            <a:ext uri="{909E8E84-426E-40DD-AFC4-6F175D3DCCD1}">
              <a14:hiddenFill xmlns:a14="http://schemas.microsoft.com/office/drawing/2010/main">
                <a:noFill/>
              </a14:hiddenFill>
            </a:ext>
          </a:extLst>
        </p:spPr>
      </p:cxnSp>
      <p:cxnSp>
        <p:nvCxnSpPr>
          <p:cNvPr id="31" name="Straight Arrow Connector 46"/>
          <p:cNvCxnSpPr>
            <a:cxnSpLocks noChangeShapeType="1"/>
            <a:endCxn id="29" idx="1"/>
          </p:cNvCxnSpPr>
          <p:nvPr/>
        </p:nvCxnSpPr>
        <p:spPr bwMode="auto">
          <a:xfrm>
            <a:off x="2014687" y="4807188"/>
            <a:ext cx="4686300" cy="0"/>
          </a:xfrm>
          <a:prstGeom prst="straightConnector1">
            <a:avLst/>
          </a:prstGeom>
          <a:noFill/>
          <a:ln w="19050" algn="ctr">
            <a:solidFill>
              <a:srgbClr val="000000"/>
            </a:solidFill>
            <a:round/>
            <a:headEnd/>
            <a:tailEnd type="arrow" w="lg" len="med"/>
          </a:ln>
          <a:extLst>
            <a:ext uri="{909E8E84-426E-40DD-AFC4-6F175D3DCCD1}">
              <a14:hiddenFill xmlns:a14="http://schemas.microsoft.com/office/drawing/2010/main">
                <a:noFill/>
              </a14:hiddenFill>
            </a:ext>
          </a:extLst>
        </p:spPr>
      </p:cxnSp>
      <p:sp>
        <p:nvSpPr>
          <p:cNvPr id="33" name="TextBox 32"/>
          <p:cNvSpPr txBox="1"/>
          <p:nvPr/>
        </p:nvSpPr>
        <p:spPr>
          <a:xfrm>
            <a:off x="471488" y="5046901"/>
            <a:ext cx="3141662" cy="369332"/>
          </a:xfrm>
          <a:prstGeom prst="rect">
            <a:avLst/>
          </a:prstGeom>
          <a:solidFill>
            <a:srgbClr val="FFFF00"/>
          </a:solidFill>
          <a:ln>
            <a:solidFill>
              <a:srgbClr val="000000"/>
            </a:solidFill>
          </a:ln>
        </p:spPr>
        <p:txBody>
          <a:bodyPr anchor="ctr">
            <a:spAutoFit/>
          </a:bodyPr>
          <a:lstStyle/>
          <a:p>
            <a:pPr algn="ctr">
              <a:defRPr/>
            </a:pPr>
            <a:r>
              <a:rPr lang="sv-SE" dirty="0" smtClean="0">
                <a:effectLst/>
              </a:rPr>
              <a:t>32,360	EF ≥ 40%</a:t>
            </a:r>
            <a:endParaRPr lang="en-US" dirty="0">
              <a:effectLst/>
            </a:endParaRPr>
          </a:p>
        </p:txBody>
      </p:sp>
      <p:cxnSp>
        <p:nvCxnSpPr>
          <p:cNvPr id="39" name="Straight Arrow Connector 44"/>
          <p:cNvCxnSpPr>
            <a:cxnSpLocks noChangeShapeType="1"/>
          </p:cNvCxnSpPr>
          <p:nvPr/>
        </p:nvCxnSpPr>
        <p:spPr bwMode="auto">
          <a:xfrm>
            <a:off x="7879780" y="5046901"/>
            <a:ext cx="0" cy="1506299"/>
          </a:xfrm>
          <a:prstGeom prst="straightConnector1">
            <a:avLst/>
          </a:prstGeom>
          <a:noFill/>
          <a:ln w="19050" algn="ctr">
            <a:solidFill>
              <a:srgbClr val="000000"/>
            </a:solidFill>
            <a:round/>
            <a:headEnd/>
            <a:tailEnd type="arrow" w="lg"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620683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 name="Picture 41"/>
          <p:cNvPicPr>
            <a:picLocks noChangeAspect="1" noChangeArrowheads="1"/>
          </p:cNvPicPr>
          <p:nvPr/>
        </p:nvPicPr>
        <p:blipFill rotWithShape="1">
          <a:blip r:embed="rId3">
            <a:extLst>
              <a:ext uri="{28A0092B-C50C-407E-A947-70E740481C1C}">
                <a14:useLocalDpi xmlns:a14="http://schemas.microsoft.com/office/drawing/2010/main" val="0"/>
              </a:ext>
            </a:extLst>
          </a:blip>
          <a:srcRect r="26023"/>
          <a:stretch/>
        </p:blipFill>
        <p:spPr bwMode="auto">
          <a:xfrm>
            <a:off x="4191000" y="4564609"/>
            <a:ext cx="1633444" cy="188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277019" y="1326816"/>
            <a:ext cx="3141662" cy="369332"/>
          </a:xfrm>
          <a:prstGeom prst="rect">
            <a:avLst/>
          </a:prstGeom>
          <a:solidFill>
            <a:srgbClr val="FFFF00"/>
          </a:solidFill>
          <a:ln>
            <a:solidFill>
              <a:srgbClr val="000000"/>
            </a:solidFill>
          </a:ln>
        </p:spPr>
        <p:txBody>
          <a:bodyPr anchor="ctr">
            <a:spAutoFit/>
          </a:bodyPr>
          <a:lstStyle/>
          <a:p>
            <a:pPr algn="ctr">
              <a:defRPr/>
            </a:pPr>
            <a:r>
              <a:rPr lang="sv-SE" dirty="0" smtClean="0">
                <a:effectLst/>
              </a:rPr>
              <a:t>19,083 </a:t>
            </a:r>
            <a:r>
              <a:rPr lang="sv-SE" dirty="0">
                <a:effectLst/>
              </a:rPr>
              <a:t>	</a:t>
            </a:r>
            <a:r>
              <a:rPr lang="sv-SE" dirty="0" smtClean="0"/>
              <a:t>EF ≥ 40%</a:t>
            </a:r>
            <a:endParaRPr lang="en-US" dirty="0">
              <a:effectLst/>
            </a:endParaRPr>
          </a:p>
        </p:txBody>
      </p:sp>
      <p:sp>
        <p:nvSpPr>
          <p:cNvPr id="6152" name="Text Box 3"/>
          <p:cNvSpPr txBox="1">
            <a:spLocks noChangeArrowheads="1"/>
          </p:cNvSpPr>
          <p:nvPr/>
        </p:nvSpPr>
        <p:spPr bwMode="auto">
          <a:xfrm>
            <a:off x="0" y="0"/>
            <a:ext cx="1484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200" dirty="0" err="1" smtClean="0">
                <a:effectLst/>
              </a:rPr>
              <a:t>Methods</a:t>
            </a:r>
            <a:endParaRPr lang="sv-SE" sz="1200" dirty="0">
              <a:effectLst/>
            </a:endParaRPr>
          </a:p>
        </p:txBody>
      </p:sp>
      <p:cxnSp>
        <p:nvCxnSpPr>
          <p:cNvPr id="6154" name="Straight Arrow Connector 44"/>
          <p:cNvCxnSpPr>
            <a:cxnSpLocks noChangeShapeType="1"/>
          </p:cNvCxnSpPr>
          <p:nvPr/>
        </p:nvCxnSpPr>
        <p:spPr bwMode="auto">
          <a:xfrm>
            <a:off x="1847850" y="141776"/>
            <a:ext cx="0" cy="1185040"/>
          </a:xfrm>
          <a:prstGeom prst="straightConnector1">
            <a:avLst/>
          </a:prstGeom>
          <a:noFill/>
          <a:ln w="19050" algn="ctr">
            <a:solidFill>
              <a:srgbClr val="000000"/>
            </a:solidFill>
            <a:round/>
            <a:headEnd/>
            <a:tailEnd type="arrow" w="lg" len="med"/>
          </a:ln>
          <a:extLst>
            <a:ext uri="{909E8E84-426E-40DD-AFC4-6F175D3DCCD1}">
              <a14:hiddenFill xmlns:a14="http://schemas.microsoft.com/office/drawing/2010/main">
                <a:noFill/>
              </a14:hiddenFill>
            </a:ext>
          </a:extLst>
        </p:spPr>
      </p:cxnSp>
      <p:graphicFrame>
        <p:nvGraphicFramePr>
          <p:cNvPr id="10" name="Chart 32"/>
          <p:cNvGraphicFramePr>
            <a:graphicFrameLocks/>
          </p:cNvGraphicFramePr>
          <p:nvPr>
            <p:extLst>
              <p:ext uri="{D42A27DB-BD31-4B8C-83A1-F6EECF244321}">
                <p14:modId xmlns:p14="http://schemas.microsoft.com/office/powerpoint/2010/main" val="1153120942"/>
              </p:ext>
            </p:extLst>
          </p:nvPr>
        </p:nvGraphicFramePr>
        <p:xfrm>
          <a:off x="4046041" y="398895"/>
          <a:ext cx="2333431" cy="2226463"/>
        </p:xfrm>
        <a:graphic>
          <a:graphicData uri="http://schemas.openxmlformats.org/drawingml/2006/chart">
            <c:chart xmlns:c="http://schemas.openxmlformats.org/drawingml/2006/chart" xmlns:r="http://schemas.openxmlformats.org/officeDocument/2006/relationships" r:id="rId4"/>
          </a:graphicData>
        </a:graphic>
      </p:graphicFrame>
      <p:sp>
        <p:nvSpPr>
          <p:cNvPr id="6159" name="TextBox 62"/>
          <p:cNvSpPr txBox="1">
            <a:spLocks noChangeArrowheads="1"/>
          </p:cNvSpPr>
          <p:nvPr/>
        </p:nvSpPr>
        <p:spPr bwMode="auto">
          <a:xfrm>
            <a:off x="4432690" y="2438400"/>
            <a:ext cx="1749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r>
              <a:rPr lang="sv-SE" sz="1800" dirty="0" smtClean="0"/>
              <a:t>BB</a:t>
            </a:r>
            <a:r>
              <a:rPr lang="sv-SE" sz="1800" dirty="0" smtClean="0">
                <a:effectLst/>
              </a:rPr>
              <a:t> </a:t>
            </a:r>
            <a:r>
              <a:rPr lang="sv-SE" sz="1800" dirty="0" err="1">
                <a:effectLst/>
              </a:rPr>
              <a:t>yes</a:t>
            </a:r>
            <a:r>
              <a:rPr lang="sv-SE" sz="1800" dirty="0">
                <a:effectLst/>
              </a:rPr>
              <a:t>: </a:t>
            </a:r>
            <a:r>
              <a:rPr lang="sv-SE" sz="1800" dirty="0" smtClean="0"/>
              <a:t>15,786</a:t>
            </a:r>
            <a:endParaRPr lang="en-US" sz="1800" dirty="0">
              <a:effectLst/>
            </a:endParaRPr>
          </a:p>
        </p:txBody>
      </p:sp>
      <p:sp>
        <p:nvSpPr>
          <p:cNvPr id="6160" name="TextBox 64"/>
          <p:cNvSpPr txBox="1">
            <a:spLocks noChangeArrowheads="1"/>
          </p:cNvSpPr>
          <p:nvPr/>
        </p:nvSpPr>
        <p:spPr bwMode="auto">
          <a:xfrm>
            <a:off x="3200400" y="471349"/>
            <a:ext cx="1556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r>
              <a:rPr lang="sv-SE" sz="1800" dirty="0" smtClean="0"/>
              <a:t>BB</a:t>
            </a:r>
            <a:r>
              <a:rPr lang="sv-SE" sz="1800" dirty="0" smtClean="0">
                <a:effectLst/>
              </a:rPr>
              <a:t> </a:t>
            </a:r>
            <a:r>
              <a:rPr lang="sv-SE" sz="1800" dirty="0">
                <a:effectLst/>
              </a:rPr>
              <a:t>No: </a:t>
            </a:r>
            <a:r>
              <a:rPr lang="sv-SE" sz="1800" dirty="0" smtClean="0"/>
              <a:t>3,297</a:t>
            </a:r>
            <a:endParaRPr lang="en-US" sz="1800" dirty="0">
              <a:effectLst/>
            </a:endParaRPr>
          </a:p>
        </p:txBody>
      </p:sp>
      <p:sp>
        <p:nvSpPr>
          <p:cNvPr id="6162" name="TextBox 63"/>
          <p:cNvSpPr txBox="1">
            <a:spLocks noChangeArrowheads="1"/>
          </p:cNvSpPr>
          <p:nvPr/>
        </p:nvSpPr>
        <p:spPr bwMode="auto">
          <a:xfrm>
            <a:off x="3412582" y="4564609"/>
            <a:ext cx="1556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r>
              <a:rPr lang="sv-SE" sz="1800" dirty="0" smtClean="0"/>
              <a:t>BB</a:t>
            </a:r>
            <a:r>
              <a:rPr lang="sv-SE" sz="1800" dirty="0" smtClean="0">
                <a:effectLst/>
              </a:rPr>
              <a:t> </a:t>
            </a:r>
            <a:r>
              <a:rPr lang="sv-SE" sz="1800" dirty="0">
                <a:effectLst/>
              </a:rPr>
              <a:t>No: </a:t>
            </a:r>
            <a:r>
              <a:rPr lang="sv-SE" sz="1800" dirty="0" smtClean="0"/>
              <a:t>2,748</a:t>
            </a:r>
            <a:endParaRPr lang="en-US" sz="1800" dirty="0">
              <a:effectLst/>
            </a:endParaRPr>
          </a:p>
        </p:txBody>
      </p:sp>
      <p:sp>
        <p:nvSpPr>
          <p:cNvPr id="6163" name="TextBox 65"/>
          <p:cNvSpPr txBox="1">
            <a:spLocks noChangeArrowheads="1"/>
          </p:cNvSpPr>
          <p:nvPr/>
        </p:nvSpPr>
        <p:spPr bwMode="auto">
          <a:xfrm>
            <a:off x="4306095" y="6085295"/>
            <a:ext cx="1634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r>
              <a:rPr lang="sv-SE" sz="1800" dirty="0" smtClean="0"/>
              <a:t>BB</a:t>
            </a:r>
            <a:r>
              <a:rPr lang="sv-SE" sz="1800" dirty="0" smtClean="0">
                <a:effectLst/>
              </a:rPr>
              <a:t> </a:t>
            </a:r>
            <a:r>
              <a:rPr lang="sv-SE" sz="1800" dirty="0" err="1">
                <a:effectLst/>
              </a:rPr>
              <a:t>Yes</a:t>
            </a:r>
            <a:r>
              <a:rPr lang="sv-SE" sz="1800" dirty="0">
                <a:effectLst/>
              </a:rPr>
              <a:t>: </a:t>
            </a:r>
            <a:r>
              <a:rPr lang="sv-SE" sz="1800" dirty="0" smtClean="0"/>
              <a:t>5,496</a:t>
            </a:r>
            <a:endParaRPr lang="en-US" sz="1800" dirty="0">
              <a:effectLst/>
            </a:endParaRPr>
          </a:p>
        </p:txBody>
      </p:sp>
      <p:sp>
        <p:nvSpPr>
          <p:cNvPr id="25" name="TextBox 24"/>
          <p:cNvSpPr txBox="1"/>
          <p:nvPr/>
        </p:nvSpPr>
        <p:spPr>
          <a:xfrm>
            <a:off x="322562" y="5389593"/>
            <a:ext cx="3141662" cy="369332"/>
          </a:xfrm>
          <a:prstGeom prst="rect">
            <a:avLst/>
          </a:prstGeom>
          <a:solidFill>
            <a:srgbClr val="FFFF00"/>
          </a:solidFill>
          <a:ln>
            <a:solidFill>
              <a:srgbClr val="000000"/>
            </a:solidFill>
          </a:ln>
        </p:spPr>
        <p:txBody>
          <a:bodyPr anchor="ctr">
            <a:spAutoFit/>
          </a:bodyPr>
          <a:lstStyle/>
          <a:p>
            <a:pPr algn="l">
              <a:defRPr/>
            </a:pPr>
            <a:r>
              <a:rPr lang="sv-SE" dirty="0" smtClean="0"/>
              <a:t>8,244</a:t>
            </a:r>
            <a:r>
              <a:rPr lang="sv-SE" dirty="0" smtClean="0">
                <a:effectLst/>
              </a:rPr>
              <a:t> </a:t>
            </a:r>
            <a:r>
              <a:rPr lang="sv-SE" dirty="0" smtClean="0">
                <a:effectLst/>
              </a:rPr>
              <a:t>	</a:t>
            </a:r>
            <a:r>
              <a:rPr lang="sv-SE" dirty="0" err="1" smtClean="0">
                <a:effectLst/>
              </a:rPr>
              <a:t>Matched</a:t>
            </a:r>
            <a:r>
              <a:rPr lang="sv-SE" dirty="0" smtClean="0">
                <a:effectLst/>
              </a:rPr>
              <a:t> population</a:t>
            </a:r>
            <a:endParaRPr lang="en-US" dirty="0">
              <a:effectLst/>
            </a:endParaRPr>
          </a:p>
        </p:txBody>
      </p:sp>
      <p:cxnSp>
        <p:nvCxnSpPr>
          <p:cNvPr id="6165" name="Straight Arrow Connector 44"/>
          <p:cNvCxnSpPr>
            <a:cxnSpLocks noChangeShapeType="1"/>
          </p:cNvCxnSpPr>
          <p:nvPr/>
        </p:nvCxnSpPr>
        <p:spPr bwMode="auto">
          <a:xfrm>
            <a:off x="1857375" y="1762109"/>
            <a:ext cx="0" cy="3569061"/>
          </a:xfrm>
          <a:prstGeom prst="straightConnector1">
            <a:avLst/>
          </a:prstGeom>
          <a:noFill/>
          <a:ln w="19050" algn="ctr">
            <a:solidFill>
              <a:srgbClr val="000000"/>
            </a:solidFill>
            <a:round/>
            <a:headEnd/>
            <a:tailEnd type="arrow" w="lg" len="med"/>
          </a:ln>
          <a:extLst>
            <a:ext uri="{909E8E84-426E-40DD-AFC4-6F175D3DCCD1}">
              <a14:hiddenFill xmlns:a14="http://schemas.microsoft.com/office/drawing/2010/main">
                <a:noFill/>
              </a14:hiddenFill>
            </a:ext>
          </a:extLst>
        </p:spPr>
      </p:cxnSp>
      <p:sp>
        <p:nvSpPr>
          <p:cNvPr id="6166" name="TextBox 58"/>
          <p:cNvSpPr txBox="1">
            <a:spLocks noChangeArrowheads="1"/>
          </p:cNvSpPr>
          <p:nvPr/>
        </p:nvSpPr>
        <p:spPr bwMode="auto">
          <a:xfrm>
            <a:off x="1910508" y="2957458"/>
            <a:ext cx="20683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marL="0" indent="0" algn="l"/>
            <a:r>
              <a:rPr lang="sv-SE" sz="1800" dirty="0" err="1">
                <a:effectLst/>
              </a:rPr>
              <a:t>Propensity</a:t>
            </a:r>
            <a:r>
              <a:rPr lang="sv-SE" sz="1800" dirty="0">
                <a:effectLst/>
              </a:rPr>
              <a:t> </a:t>
            </a:r>
            <a:r>
              <a:rPr lang="sv-SE" sz="1800" dirty="0" smtClean="0">
                <a:effectLst/>
              </a:rPr>
              <a:t>score </a:t>
            </a:r>
            <a:r>
              <a:rPr lang="sv-SE" sz="1800" dirty="0" err="1" smtClean="0">
                <a:effectLst/>
              </a:rPr>
              <a:t>matching</a:t>
            </a:r>
            <a:r>
              <a:rPr lang="sv-SE" sz="1800" dirty="0" smtClean="0">
                <a:effectLst/>
              </a:rPr>
              <a:t> </a:t>
            </a:r>
            <a:r>
              <a:rPr lang="sv-SE" sz="1800" dirty="0" smtClean="0"/>
              <a:t>2</a:t>
            </a:r>
            <a:r>
              <a:rPr lang="sv-SE" sz="1800" dirty="0" smtClean="0">
                <a:effectLst/>
              </a:rPr>
              <a:t>:1</a:t>
            </a:r>
            <a:endParaRPr lang="en-US" sz="1800" dirty="0">
              <a:effectLst/>
            </a:endParaRPr>
          </a:p>
        </p:txBody>
      </p:sp>
      <p:cxnSp>
        <p:nvCxnSpPr>
          <p:cNvPr id="26" name="Straight Arrow Connector 51"/>
          <p:cNvCxnSpPr>
            <a:cxnSpLocks noChangeShapeType="1"/>
          </p:cNvCxnSpPr>
          <p:nvPr/>
        </p:nvCxnSpPr>
        <p:spPr bwMode="auto">
          <a:xfrm>
            <a:off x="3434211" y="1511482"/>
            <a:ext cx="756789" cy="0"/>
          </a:xfrm>
          <a:prstGeom prst="straightConnector1">
            <a:avLst/>
          </a:prstGeom>
          <a:noFill/>
          <a:ln w="19050" algn="ctr">
            <a:solidFill>
              <a:srgbClr val="000000"/>
            </a:solidFill>
            <a:round/>
            <a:headEnd/>
            <a:tailEnd type="arrow" w="lg" len="med"/>
          </a:ln>
          <a:extLst>
            <a:ext uri="{909E8E84-426E-40DD-AFC4-6F175D3DCCD1}">
              <a14:hiddenFill xmlns:a14="http://schemas.microsoft.com/office/drawing/2010/main">
                <a:noFill/>
              </a14:hiddenFill>
            </a:ext>
          </a:extLst>
        </p:spPr>
      </p:cxnSp>
      <p:cxnSp>
        <p:nvCxnSpPr>
          <p:cNvPr id="27" name="Straight Arrow Connector 51"/>
          <p:cNvCxnSpPr>
            <a:cxnSpLocks noChangeShapeType="1"/>
          </p:cNvCxnSpPr>
          <p:nvPr/>
        </p:nvCxnSpPr>
        <p:spPr bwMode="auto">
          <a:xfrm>
            <a:off x="3496170" y="5569697"/>
            <a:ext cx="809925" cy="4562"/>
          </a:xfrm>
          <a:prstGeom prst="straightConnector1">
            <a:avLst/>
          </a:prstGeom>
          <a:noFill/>
          <a:ln w="19050" algn="ctr">
            <a:solidFill>
              <a:srgbClr val="000000"/>
            </a:solidFill>
            <a:round/>
            <a:headEnd/>
            <a:tailEnd type="arrow" w="lg" len="med"/>
          </a:ln>
          <a:extLst>
            <a:ext uri="{909E8E84-426E-40DD-AFC4-6F175D3DCCD1}">
              <a14:hiddenFill xmlns:a14="http://schemas.microsoft.com/office/drawing/2010/main">
                <a:noFill/>
              </a14:hiddenFill>
            </a:ext>
          </a:extLst>
        </p:spPr>
      </p:cxnSp>
      <p:cxnSp>
        <p:nvCxnSpPr>
          <p:cNvPr id="39" name="Straight Arrow Connector 44"/>
          <p:cNvCxnSpPr>
            <a:cxnSpLocks noChangeShapeType="1"/>
          </p:cNvCxnSpPr>
          <p:nvPr/>
        </p:nvCxnSpPr>
        <p:spPr bwMode="auto">
          <a:xfrm flipH="1">
            <a:off x="7779617" y="138499"/>
            <a:ext cx="1" cy="3747701"/>
          </a:xfrm>
          <a:prstGeom prst="straightConnector1">
            <a:avLst/>
          </a:prstGeom>
          <a:noFill/>
          <a:ln w="19050" algn="ctr">
            <a:solidFill>
              <a:srgbClr val="000000"/>
            </a:solidFill>
            <a:round/>
            <a:headEnd/>
            <a:tailEnd type="arrow" w="lg" len="med"/>
          </a:ln>
          <a:extLst>
            <a:ext uri="{909E8E84-426E-40DD-AFC4-6F175D3DCCD1}">
              <a14:hiddenFill xmlns:a14="http://schemas.microsoft.com/office/drawing/2010/main">
                <a:noFill/>
              </a14:hiddenFill>
            </a:ext>
          </a:extLst>
        </p:spPr>
      </p:cxnSp>
      <p:sp>
        <p:nvSpPr>
          <p:cNvPr id="42" name="TextBox 41"/>
          <p:cNvSpPr txBox="1"/>
          <p:nvPr/>
        </p:nvSpPr>
        <p:spPr>
          <a:xfrm>
            <a:off x="6638924" y="3886200"/>
            <a:ext cx="2281387" cy="646331"/>
          </a:xfrm>
          <a:prstGeom prst="rect">
            <a:avLst/>
          </a:prstGeom>
          <a:solidFill>
            <a:srgbClr val="FFFF00"/>
          </a:solidFill>
          <a:ln>
            <a:solidFill>
              <a:srgbClr val="000000"/>
            </a:solidFill>
          </a:ln>
        </p:spPr>
        <p:txBody>
          <a:bodyPr wrap="square" anchor="ctr">
            <a:spAutoFit/>
          </a:bodyPr>
          <a:lstStyle/>
          <a:p>
            <a:pPr algn="l">
              <a:defRPr/>
            </a:pPr>
            <a:r>
              <a:rPr lang="sv-SE" dirty="0" smtClean="0"/>
              <a:t>24,747</a:t>
            </a:r>
            <a:r>
              <a:rPr lang="sv-SE" dirty="0" smtClean="0">
                <a:effectLst/>
              </a:rPr>
              <a:t> </a:t>
            </a:r>
            <a:r>
              <a:rPr lang="sv-SE" dirty="0">
                <a:effectLst/>
              </a:rPr>
              <a:t>	</a:t>
            </a:r>
            <a:r>
              <a:rPr lang="sv-SE" dirty="0" smtClean="0"/>
              <a:t>EF &lt; 40%</a:t>
            </a:r>
          </a:p>
          <a:p>
            <a:pPr algn="l">
              <a:defRPr/>
            </a:pPr>
            <a:r>
              <a:rPr lang="sv-SE" dirty="0" smtClean="0">
                <a:effectLst/>
              </a:rPr>
              <a:t>”positive </a:t>
            </a:r>
            <a:r>
              <a:rPr lang="sv-SE" dirty="0" err="1" smtClean="0">
                <a:effectLst/>
              </a:rPr>
              <a:t>control</a:t>
            </a:r>
            <a:r>
              <a:rPr lang="sv-SE" dirty="0" smtClean="0">
                <a:effectLst/>
              </a:rPr>
              <a:t>”</a:t>
            </a:r>
            <a:endParaRPr lang="en-US" dirty="0">
              <a:effectLst/>
            </a:endParaRPr>
          </a:p>
        </p:txBody>
      </p:sp>
    </p:spTree>
    <p:extLst>
      <p:ext uri="{BB962C8B-B14F-4D97-AF65-F5344CB8AC3E}">
        <p14:creationId xmlns:p14="http://schemas.microsoft.com/office/powerpoint/2010/main" val="33719938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7"/>
          <p:cNvSpPr>
            <a:spLocks noChangeArrowheads="1"/>
          </p:cNvSpPr>
          <p:nvPr/>
        </p:nvSpPr>
        <p:spPr bwMode="auto">
          <a:xfrm>
            <a:off x="773113" y="2495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sv-SE" sz="1000">
                <a:effectLst/>
                <a:latin typeface="Calibri" pitchFamily="34" charset="0"/>
                <a:ea typeface="Times New Roman" pitchFamily="18" charset="0"/>
                <a:cs typeface="Calibri" pitchFamily="34" charset="0"/>
              </a:rPr>
              <a:t/>
            </a:r>
            <a:br>
              <a:rPr lang="sv-SE" sz="1000">
                <a:effectLst/>
                <a:latin typeface="Calibri" pitchFamily="34" charset="0"/>
                <a:ea typeface="Times New Roman" pitchFamily="18" charset="0"/>
                <a:cs typeface="Calibri" pitchFamily="34" charset="0"/>
              </a:rPr>
            </a:br>
            <a:endParaRPr lang="en-US" sz="900">
              <a:effectLst/>
              <a:ea typeface="Times New Roman" pitchFamily="18" charset="0"/>
              <a:cs typeface="Calibri" pitchFamily="34" charset="0"/>
            </a:endParaRPr>
          </a:p>
          <a:p>
            <a:pPr algn="l"/>
            <a:r>
              <a:rPr lang="sv-SE" sz="1000">
                <a:effectLst/>
                <a:latin typeface="Calibri" pitchFamily="34" charset="0"/>
                <a:ea typeface="Times New Roman" pitchFamily="18" charset="0"/>
                <a:cs typeface="Calibri" pitchFamily="34" charset="0"/>
              </a:rPr>
              <a:t/>
            </a:r>
            <a:br>
              <a:rPr lang="sv-SE" sz="1000">
                <a:effectLst/>
                <a:latin typeface="Calibri" pitchFamily="34" charset="0"/>
                <a:ea typeface="Times New Roman" pitchFamily="18" charset="0"/>
                <a:cs typeface="Calibri" pitchFamily="34" charset="0"/>
              </a:rPr>
            </a:br>
            <a:endParaRPr lang="en-US" sz="900">
              <a:effectLst/>
              <a:ea typeface="Times New Roman" pitchFamily="18" charset="0"/>
              <a:cs typeface="Calibri" pitchFamily="34" charset="0"/>
            </a:endParaRPr>
          </a:p>
          <a:p>
            <a:pPr algn="l"/>
            <a:r>
              <a:rPr lang="sv-SE" sz="1000">
                <a:effectLst/>
                <a:latin typeface="Calibri" pitchFamily="34" charset="0"/>
                <a:ea typeface="Times New Roman" pitchFamily="18" charset="0"/>
                <a:cs typeface="Calibri" pitchFamily="34" charset="0"/>
              </a:rPr>
              <a:t/>
            </a:r>
            <a:br>
              <a:rPr lang="sv-SE" sz="1000">
                <a:effectLst/>
                <a:latin typeface="Calibri" pitchFamily="34" charset="0"/>
                <a:ea typeface="Times New Roman" pitchFamily="18" charset="0"/>
                <a:cs typeface="Calibri" pitchFamily="34" charset="0"/>
              </a:rPr>
            </a:br>
            <a:endParaRPr lang="en-US" sz="900">
              <a:effectLst/>
              <a:ea typeface="Times New Roman" pitchFamily="18" charset="0"/>
              <a:cs typeface="Calibri" pitchFamily="34" charset="0"/>
            </a:endParaRPr>
          </a:p>
          <a:p>
            <a:pPr algn="l"/>
            <a:endParaRPr lang="en-US">
              <a:effectLst/>
              <a:ea typeface="Times New Roman" pitchFamily="18" charset="0"/>
              <a:cs typeface="Calibri"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643409498"/>
              </p:ext>
            </p:extLst>
          </p:nvPr>
        </p:nvGraphicFramePr>
        <p:xfrm>
          <a:off x="304800" y="838200"/>
          <a:ext cx="5405585" cy="4831440"/>
        </p:xfrm>
        <a:graphic>
          <a:graphicData uri="http://schemas.openxmlformats.org/drawingml/2006/table">
            <a:tbl>
              <a:tblPr bandRow="1">
                <a:tableStyleId>{D7AC3CCA-C797-4891-BE02-D94E43425B78}</a:tableStyleId>
              </a:tblPr>
              <a:tblGrid>
                <a:gridCol w="2276771"/>
                <a:gridCol w="1043528"/>
                <a:gridCol w="1041758"/>
                <a:gridCol w="1043528"/>
              </a:tblGrid>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latin typeface="+mn-lt"/>
                        </a:rPr>
                        <a:t> </a:t>
                      </a:r>
                      <a:endParaRPr kumimoji="0" lang="en-US" sz="1400" b="1" i="0" u="none" strike="noStrike" cap="none" normalizeH="0" baseline="0" dirty="0" smtClean="0">
                        <a:ln>
                          <a:noFill/>
                        </a:ln>
                        <a:solidFill>
                          <a:srgbClr val="FFFFFF"/>
                        </a:solidFill>
                        <a:effectLst/>
                        <a:latin typeface="+mn-lt"/>
                      </a:endParaRPr>
                    </a:p>
                  </a:txBody>
                  <a:tcPr marL="68576" marR="68576" marT="0" marB="0" horzOverflow="overflow"/>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smtClean="0">
                          <a:ln>
                            <a:noFill/>
                          </a:ln>
                          <a:effectLst/>
                          <a:latin typeface="+mn-lt"/>
                        </a:rPr>
                        <a:t>Total cohort</a:t>
                      </a:r>
                      <a:endParaRPr kumimoji="0" lang="en-US" sz="1400" b="1" i="0" u="none" strike="noStrike" cap="none" normalizeH="0" baseline="0" smtClean="0">
                        <a:ln>
                          <a:noFill/>
                        </a:ln>
                        <a:solidFill>
                          <a:srgbClr val="FFFFFF"/>
                        </a:solidFill>
                        <a:effectLst/>
                        <a:latin typeface="+mn-lt"/>
                      </a:endParaRPr>
                    </a:p>
                  </a:txBody>
                  <a:tcPr marL="68576" marR="68576" marT="0" marB="0" horzOverflow="overflow"/>
                </a:tc>
                <a:tc hMerge="1">
                  <a:txBody>
                    <a:bodyPr/>
                    <a:lstStyle/>
                    <a:p>
                      <a:endParaRPr lang="en-US"/>
                    </a:p>
                  </a:txBody>
                  <a:tcPr/>
                </a:tc>
                <a:tc hMerge="1">
                  <a:txBody>
                    <a:bodyPr/>
                    <a:lstStyle/>
                    <a:p>
                      <a:endParaRPr lang="en-US"/>
                    </a:p>
                  </a:txBody>
                  <a:tcPr/>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smtClean="0">
                          <a:ln>
                            <a:noFill/>
                          </a:ln>
                          <a:effectLst/>
                          <a:latin typeface="+mn-lt"/>
                        </a:rPr>
                        <a:t>Variable</a:t>
                      </a:r>
                      <a:endParaRPr kumimoji="0" lang="en-US" sz="1400" b="1" i="0" u="none" strike="noStrike" cap="none" normalizeH="0" baseline="0" smtClean="0">
                        <a:ln>
                          <a:noFill/>
                        </a:ln>
                        <a:solidFill>
                          <a:srgbClr val="000066"/>
                        </a:solidFill>
                        <a:effectLst/>
                        <a:latin typeface="+mn-lt"/>
                      </a:endParaRP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latin typeface="+mn-lt"/>
                        </a:rPr>
                        <a:t>BB- No</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b="1" u="none" strike="noStrike" cap="none" normalizeH="0" baseline="0" dirty="0" smtClean="0">
                          <a:ln>
                            <a:noFill/>
                          </a:ln>
                          <a:effectLst/>
                          <a:latin typeface="+mn-lt"/>
                        </a:rPr>
                        <a:t>n=3,297</a:t>
                      </a:r>
                      <a:endParaRPr kumimoji="0" lang="en-US" sz="1400" b="1" i="0" u="none" strike="noStrike" cap="none" normalizeH="0" baseline="0" dirty="0" smtClean="0">
                        <a:ln>
                          <a:noFill/>
                        </a:ln>
                        <a:solidFill>
                          <a:srgbClr val="000066"/>
                        </a:solidFill>
                        <a:effectLst/>
                        <a:latin typeface="+mn-lt"/>
                      </a:endParaRP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latin typeface="+mn-lt"/>
                        </a:rPr>
                        <a:t>BB- Yes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b="1" u="none" strike="noStrike" cap="none" normalizeH="0" baseline="0" dirty="0" smtClean="0">
                          <a:ln>
                            <a:noFill/>
                          </a:ln>
                          <a:effectLst/>
                          <a:latin typeface="+mn-lt"/>
                        </a:rPr>
                        <a:t>n=15,786</a:t>
                      </a:r>
                      <a:endParaRPr kumimoji="0" lang="en-US" sz="1400" b="1" i="0" u="none" strike="noStrike" cap="none" normalizeH="0" baseline="0" dirty="0" smtClean="0">
                        <a:ln>
                          <a:noFill/>
                        </a:ln>
                        <a:solidFill>
                          <a:srgbClr val="000066"/>
                        </a:solidFill>
                        <a:effectLst/>
                        <a:latin typeface="+mn-lt"/>
                      </a:endParaRP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latin typeface="+mn-lt"/>
                        </a:rPr>
                        <a:t>p</a:t>
                      </a:r>
                      <a:endParaRPr kumimoji="0" lang="en-US" sz="1400" b="1" i="0" u="none" strike="noStrike" cap="none" normalizeH="0" baseline="0" dirty="0" smtClean="0">
                        <a:ln>
                          <a:noFill/>
                        </a:ln>
                        <a:solidFill>
                          <a:srgbClr val="000066"/>
                        </a:solidFill>
                        <a:effectLst/>
                        <a:latin typeface="+mn-lt"/>
                      </a:endParaRPr>
                    </a:p>
                  </a:txBody>
                  <a:tcPr marL="68576" marR="68576" marT="0" marB="0" anchor="ctr"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Age</a:t>
                      </a:r>
                      <a:endParaRPr kumimoji="0" lang="en-US" sz="1400" b="0" i="0" u="none" strike="noStrike" cap="none" normalizeH="0" baseline="0" dirty="0" smtClean="0">
                        <a:ln>
                          <a:noFill/>
                        </a:ln>
                        <a:solidFill>
                          <a:srgbClr val="000066"/>
                        </a:solidFill>
                        <a:effectLst/>
                        <a:latin typeface="+mn-lt"/>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77±12</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75±12</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dk1"/>
                          </a:solidFill>
                          <a:effectLst/>
                          <a:latin typeface="+mn-lt"/>
                          <a:cs typeface="+mn-cs"/>
                        </a:rPr>
                        <a:t>&lt;0.01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smtClean="0">
                          <a:ln>
                            <a:noFill/>
                          </a:ln>
                          <a:effectLst/>
                          <a:latin typeface="+mn-lt"/>
                        </a:rPr>
                        <a:t>Gender, female</a:t>
                      </a:r>
                      <a:endParaRPr kumimoji="0" lang="en-US" sz="1400" b="0" i="0" u="none" strike="noStrike" cap="none" normalizeH="0" baseline="0" smtClean="0">
                        <a:ln>
                          <a:noFill/>
                        </a:ln>
                        <a:solidFill>
                          <a:srgbClr val="000066"/>
                        </a:solidFill>
                        <a:effectLst/>
                        <a:latin typeface="+mn-lt"/>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45%</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47%</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dk1"/>
                          </a:solidFill>
                          <a:effectLst/>
                          <a:latin typeface="+mn-lt"/>
                          <a:cs typeface="+mn-cs"/>
                        </a:rPr>
                        <a:t>0.09</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NYHA </a:t>
                      </a:r>
                      <a:r>
                        <a:rPr kumimoji="0" lang="sv-SE" sz="1400" u="none" strike="noStrike" cap="none" normalizeH="0" baseline="0" dirty="0" err="1" smtClean="0">
                          <a:ln>
                            <a:noFill/>
                          </a:ln>
                          <a:effectLst/>
                          <a:latin typeface="+mn-lt"/>
                        </a:rPr>
                        <a:t>class</a:t>
                      </a:r>
                      <a:endParaRPr kumimoji="0" lang="en-US" sz="1400" b="0" i="0" u="none" strike="noStrike" cap="none" normalizeH="0" baseline="0" dirty="0" smtClean="0">
                        <a:ln>
                          <a:noFill/>
                        </a:ln>
                        <a:solidFill>
                          <a:srgbClr val="000066"/>
                        </a:solidFill>
                        <a:effectLst/>
                        <a:latin typeface="+mn-lt"/>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&lt;0.01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    </a:t>
                      </a:r>
                      <a:r>
                        <a:rPr kumimoji="0" lang="sv-SE" sz="1400" u="none" strike="noStrike" cap="none" normalizeH="0" baseline="0" dirty="0" smtClean="0">
                          <a:ln>
                            <a:noFill/>
                          </a:ln>
                          <a:effectLst/>
                          <a:latin typeface="+mn-lt"/>
                        </a:rPr>
                        <a:t>I-II</a:t>
                      </a:r>
                      <a:endParaRPr kumimoji="0" lang="en-US" sz="1400" b="0" i="0" u="none" strike="noStrike" cap="none" normalizeH="0" baseline="0" dirty="0" smtClean="0">
                        <a:ln>
                          <a:noFill/>
                        </a:ln>
                        <a:solidFill>
                          <a:srgbClr val="000066"/>
                        </a:solidFill>
                        <a:effectLst/>
                        <a:latin typeface="+mn-lt"/>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64%</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66%</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    </a:t>
                      </a:r>
                      <a:r>
                        <a:rPr kumimoji="0" lang="sv-SE" sz="1400" u="none" strike="noStrike" cap="none" normalizeH="0" baseline="0" dirty="0" smtClean="0">
                          <a:ln>
                            <a:noFill/>
                          </a:ln>
                          <a:effectLst/>
                          <a:latin typeface="+mn-lt"/>
                        </a:rPr>
                        <a:t>III-IV</a:t>
                      </a:r>
                      <a:endParaRPr kumimoji="0" lang="en-US" sz="1400" b="0" i="0" u="none" strike="noStrike" cap="none" normalizeH="0" baseline="0" dirty="0" smtClean="0">
                        <a:ln>
                          <a:noFill/>
                        </a:ln>
                        <a:solidFill>
                          <a:srgbClr val="000066"/>
                        </a:solidFill>
                        <a:effectLst/>
                        <a:latin typeface="+mn-lt"/>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36%</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34%</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LVEF</a:t>
                      </a:r>
                      <a:endParaRPr kumimoji="0" lang="en-US" sz="1400" b="0" i="0" u="none" strike="noStrike" cap="none" normalizeH="0" baseline="0" dirty="0" smtClean="0">
                        <a:ln>
                          <a:noFill/>
                        </a:ln>
                        <a:solidFill>
                          <a:srgbClr val="000066"/>
                        </a:solidFill>
                        <a:effectLst/>
                        <a:latin typeface="+mn-lt"/>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&lt;0.01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smtClean="0">
                          <a:ln>
                            <a:noFill/>
                          </a:ln>
                          <a:effectLst/>
                          <a:latin typeface="+mn-lt"/>
                        </a:rPr>
                        <a:t>    40-49%</a:t>
                      </a:r>
                      <a:endParaRPr kumimoji="0" lang="en-US" sz="1400" b="0" i="0" u="none" strike="noStrike" cap="none" normalizeH="0" baseline="0" smtClean="0">
                        <a:ln>
                          <a:noFill/>
                        </a:ln>
                        <a:solidFill>
                          <a:srgbClr val="000066"/>
                        </a:solidFill>
                        <a:effectLst/>
                        <a:latin typeface="+mn-lt"/>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39%</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51%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smtClean="0">
                          <a:ln>
                            <a:noFill/>
                          </a:ln>
                          <a:effectLst/>
                          <a:latin typeface="+mn-lt"/>
                        </a:rPr>
                        <a:t>    ≥ 50%</a:t>
                      </a:r>
                      <a:endParaRPr kumimoji="0" lang="en-US" sz="1400" b="0" i="0" u="none" strike="noStrike" cap="none" normalizeH="0" baseline="0" smtClean="0">
                        <a:ln>
                          <a:noFill/>
                        </a:ln>
                        <a:solidFill>
                          <a:srgbClr val="000066"/>
                        </a:solidFill>
                        <a:effectLst/>
                        <a:latin typeface="+mn-lt"/>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61%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49%</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Creatinine clearance, mL/min</a:t>
                      </a:r>
                      <a:endParaRPr kumimoji="0" lang="en-US" sz="1400" b="0" i="0" u="none" strike="noStrike" cap="none" normalizeH="0" baseline="0" dirty="0" smtClean="0">
                        <a:ln>
                          <a:noFill/>
                        </a:ln>
                        <a:solidFill>
                          <a:srgbClr val="000066"/>
                        </a:solidFill>
                        <a:effectLst/>
                        <a:latin typeface="+mn-lt"/>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62±33</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65±34</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&lt;0.01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latin typeface="+mn-lt"/>
                        </a:rPr>
                        <a:t>NT-proBNP, ng/L</a:t>
                      </a:r>
                      <a:endParaRPr kumimoji="0" lang="en-US" sz="1400" b="0" i="0" u="none" strike="noStrike" cap="none" normalizeH="0" baseline="0" smtClean="0">
                        <a:ln>
                          <a:noFill/>
                        </a:ln>
                        <a:solidFill>
                          <a:srgbClr val="000066"/>
                        </a:solidFill>
                        <a:effectLst/>
                        <a:latin typeface="+mn-lt"/>
                      </a:endParaRP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dk1"/>
                          </a:solidFill>
                          <a:effectLst/>
                          <a:latin typeface="+mn-lt"/>
                          <a:cs typeface="+mn-cs"/>
                        </a:rPr>
                        <a:t>1,622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dk1"/>
                          </a:solidFill>
                          <a:effectLst/>
                          <a:latin typeface="+mn-lt"/>
                          <a:cs typeface="+mn-cs"/>
                        </a:rPr>
                        <a:t>(620-3,948)</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2,100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(923-4,569)</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0.04</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rPr>
                        <a:t>RAS-antagonist</a:t>
                      </a:r>
                    </a:p>
                  </a:txBody>
                  <a:tcPr marL="68576" marR="68576" marT="0" marB="0" anchor="ctr"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68%</a:t>
                      </a:r>
                    </a:p>
                  </a:txBody>
                  <a:tcPr marL="68576" marR="68576" marT="0" marB="0" anchor="ctr" horzOverflow="overflow">
                    <a:lnB w="12700" cap="flat" cmpd="sng" algn="ctr">
                      <a:solidFill>
                        <a:schemeClr val="tx1"/>
                      </a:solidFill>
                      <a:prstDash val="solid"/>
                      <a:round/>
                      <a:headEnd type="none" w="med" len="med"/>
                      <a:tailEnd type="none" w="med" len="med"/>
                    </a:lnB>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80%</a:t>
                      </a:r>
                    </a:p>
                  </a:txBody>
                  <a:tcPr marL="68576" marR="68576" marT="0" marB="0" anchor="ctr" horzOverflow="overflow">
                    <a:lnB w="12700" cap="flat" cmpd="sng" algn="ctr">
                      <a:solidFill>
                        <a:schemeClr val="tx1"/>
                      </a:solidFill>
                      <a:prstDash val="solid"/>
                      <a:round/>
                      <a:headEnd type="none" w="med" len="med"/>
                      <a:tailEnd type="none" w="med" len="med"/>
                    </a:lnB>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&lt;0.01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lnB w="12700" cap="flat" cmpd="sng" algn="ctr">
                      <a:solidFill>
                        <a:schemeClr val="tx1"/>
                      </a:solidFill>
                      <a:prstDash val="solid"/>
                      <a:round/>
                      <a:headEnd type="none" w="med" len="med"/>
                      <a:tailEnd type="none" w="med" len="med"/>
                    </a:lnB>
                  </a:tcPr>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rPr>
                        <a:t>Malignancy</a:t>
                      </a:r>
                    </a:p>
                  </a:txBody>
                  <a:tcPr marL="68576" marR="68576" marT="0" marB="0" anchor="ctr"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16%</a:t>
                      </a:r>
                    </a:p>
                  </a:txBody>
                  <a:tcPr marL="68576" marR="68576" marT="0" marB="0" anchor="ctr" horzOverflow="overflow">
                    <a:lnT w="12700" cap="flat" cmpd="sng" algn="ctr">
                      <a:solidFill>
                        <a:schemeClr val="tx1"/>
                      </a:solidFill>
                      <a:prstDash val="solid"/>
                      <a:round/>
                      <a:headEnd type="none" w="med" len="med"/>
                      <a:tailEnd type="none" w="med" len="med"/>
                    </a:lnT>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14%</a:t>
                      </a:r>
                    </a:p>
                  </a:txBody>
                  <a:tcPr marL="68576" marR="68576" marT="0" marB="0" anchor="ctr" horzOverflow="overflow">
                    <a:lnT w="12700" cap="flat" cmpd="sng" algn="ctr">
                      <a:solidFill>
                        <a:schemeClr val="tx1"/>
                      </a:solidFill>
                      <a:prstDash val="solid"/>
                      <a:round/>
                      <a:headEnd type="none" w="med" len="med"/>
                      <a:tailEnd type="none" w="med" len="med"/>
                    </a:lnT>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0.01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lnT w="12700" cap="flat" cmpd="sng" algn="ctr">
                      <a:solidFill>
                        <a:schemeClr val="tx1"/>
                      </a:solidFill>
                      <a:prstDash val="solid"/>
                      <a:round/>
                      <a:headEnd type="none" w="med" len="med"/>
                      <a:tailEnd type="none" w="med" len="med"/>
                    </a:lnT>
                  </a:tcPr>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rPr>
                        <a:t>Married / cohabitating</a:t>
                      </a: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43%</a:t>
                      </a: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46%</a:t>
                      </a: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rPr>
                        <a:t>Highest education</a:t>
                      </a: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0.07</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rPr>
                        <a:t>    Compulsory</a:t>
                      </a: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52%</a:t>
                      </a: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50%</a:t>
                      </a: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rPr>
                        <a:t>    Secondary</a:t>
                      </a: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34%</a:t>
                      </a: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36%</a:t>
                      </a: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rPr>
                        <a:t>    University</a:t>
                      </a: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14%</a:t>
                      </a: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14%</a:t>
                      </a: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tc>
              </a:tr>
            </a:tbl>
          </a:graphicData>
        </a:graphic>
      </p:graphicFrame>
      <p:sp>
        <p:nvSpPr>
          <p:cNvPr id="7321" name="Text Box 3"/>
          <p:cNvSpPr txBox="1">
            <a:spLocks noChangeArrowheads="1"/>
          </p:cNvSpPr>
          <p:nvPr/>
        </p:nvSpPr>
        <p:spPr bwMode="auto">
          <a:xfrm>
            <a:off x="0" y="0"/>
            <a:ext cx="1484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200" dirty="0" err="1" smtClean="0">
                <a:effectLst/>
              </a:rPr>
              <a:t>Results</a:t>
            </a:r>
            <a:endParaRPr lang="sv-SE" sz="1200" dirty="0">
              <a:effectLst/>
            </a:endParaRPr>
          </a:p>
        </p:txBody>
      </p:sp>
      <p:sp>
        <p:nvSpPr>
          <p:cNvPr id="7322" name="Text Box 3"/>
          <p:cNvSpPr txBox="1">
            <a:spLocks noChangeArrowheads="1"/>
          </p:cNvSpPr>
          <p:nvPr/>
        </p:nvSpPr>
        <p:spPr bwMode="auto">
          <a:xfrm>
            <a:off x="304800" y="381000"/>
            <a:ext cx="747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2000" dirty="0" err="1">
                <a:effectLst/>
              </a:rPr>
              <a:t>Baseline</a:t>
            </a:r>
            <a:r>
              <a:rPr lang="sv-SE" sz="2000" dirty="0">
                <a:effectLst/>
              </a:rPr>
              <a:t> </a:t>
            </a:r>
            <a:r>
              <a:rPr lang="sv-SE" sz="2000" dirty="0" err="1">
                <a:effectLst/>
              </a:rPr>
              <a:t>characteristics</a:t>
            </a:r>
            <a:r>
              <a:rPr lang="sv-SE" sz="2000" dirty="0">
                <a:effectLst/>
              </a:rPr>
              <a:t>:</a:t>
            </a:r>
          </a:p>
        </p:txBody>
      </p:sp>
      <p:sp>
        <p:nvSpPr>
          <p:cNvPr id="7323" name="Text Box 3"/>
          <p:cNvSpPr txBox="1">
            <a:spLocks noChangeArrowheads="1"/>
          </p:cNvSpPr>
          <p:nvPr/>
        </p:nvSpPr>
        <p:spPr bwMode="auto">
          <a:xfrm>
            <a:off x="152400" y="5986700"/>
            <a:ext cx="556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400" dirty="0" smtClean="0">
                <a:solidFill>
                  <a:srgbClr val="FF0000"/>
                </a:solidFill>
                <a:effectLst/>
              </a:rPr>
              <a:t>Overall </a:t>
            </a:r>
            <a:r>
              <a:rPr lang="sv-SE" sz="1400" dirty="0" err="1" smtClean="0">
                <a:solidFill>
                  <a:srgbClr val="FF0000"/>
                </a:solidFill>
                <a:effectLst/>
              </a:rPr>
              <a:t>cohort</a:t>
            </a:r>
            <a:r>
              <a:rPr lang="sv-SE" sz="1400" dirty="0" smtClean="0">
                <a:solidFill>
                  <a:srgbClr val="FF0000"/>
                </a:solidFill>
                <a:effectLst/>
              </a:rPr>
              <a:t>: </a:t>
            </a:r>
            <a:r>
              <a:rPr lang="sv-SE" sz="1400" dirty="0">
                <a:solidFill>
                  <a:srgbClr val="FF0000"/>
                </a:solidFill>
              </a:rPr>
              <a:t>	</a:t>
            </a:r>
            <a:r>
              <a:rPr lang="sv-SE" sz="1400" dirty="0" err="1" smtClean="0">
                <a:solidFill>
                  <a:srgbClr val="FF0000"/>
                </a:solidFill>
              </a:rPr>
              <a:t>Treated</a:t>
            </a:r>
            <a:r>
              <a:rPr lang="sv-SE" sz="1400" dirty="0" smtClean="0">
                <a:solidFill>
                  <a:srgbClr val="FF0000"/>
                </a:solidFill>
              </a:rPr>
              <a:t> patients: </a:t>
            </a:r>
            <a:r>
              <a:rPr lang="sv-SE" sz="1400" dirty="0" err="1" smtClean="0">
                <a:solidFill>
                  <a:srgbClr val="FF0000"/>
                </a:solidFill>
              </a:rPr>
              <a:t>younger</a:t>
            </a:r>
            <a:r>
              <a:rPr lang="sv-SE" sz="1400" dirty="0" smtClean="0">
                <a:solidFill>
                  <a:srgbClr val="FF0000"/>
                </a:solidFill>
              </a:rPr>
              <a:t>, </a:t>
            </a:r>
            <a:r>
              <a:rPr lang="sv-SE" sz="1400" dirty="0" err="1" smtClean="0">
                <a:solidFill>
                  <a:srgbClr val="FF0000"/>
                </a:solidFill>
              </a:rPr>
              <a:t>lower</a:t>
            </a:r>
            <a:r>
              <a:rPr lang="sv-SE" sz="1400" dirty="0" smtClean="0">
                <a:solidFill>
                  <a:srgbClr val="FF0000"/>
                </a:solidFill>
              </a:rPr>
              <a:t> EF, </a:t>
            </a:r>
            <a:r>
              <a:rPr lang="sv-SE" sz="1400" dirty="0" err="1" smtClean="0">
                <a:solidFill>
                  <a:srgbClr val="FF0000"/>
                </a:solidFill>
              </a:rPr>
              <a:t>higher</a:t>
            </a:r>
            <a:r>
              <a:rPr lang="sv-SE" sz="1400" dirty="0" smtClean="0">
                <a:solidFill>
                  <a:srgbClr val="FF0000"/>
                </a:solidFill>
              </a:rPr>
              <a:t> 		NT-</a:t>
            </a:r>
            <a:r>
              <a:rPr lang="sv-SE" sz="1400" dirty="0" err="1" smtClean="0">
                <a:solidFill>
                  <a:srgbClr val="FF0000"/>
                </a:solidFill>
              </a:rPr>
              <a:t>proBNP</a:t>
            </a:r>
            <a:r>
              <a:rPr lang="sv-SE" sz="1400" dirty="0" smtClean="0">
                <a:solidFill>
                  <a:srgbClr val="FF0000"/>
                </a:solidFill>
              </a:rPr>
              <a:t>, </a:t>
            </a:r>
            <a:r>
              <a:rPr lang="sv-SE" sz="1400" dirty="0" err="1" smtClean="0">
                <a:solidFill>
                  <a:srgbClr val="FF0000"/>
                </a:solidFill>
              </a:rPr>
              <a:t>more</a:t>
            </a:r>
            <a:r>
              <a:rPr lang="sv-SE" sz="1400" dirty="0" smtClean="0">
                <a:solidFill>
                  <a:srgbClr val="FF0000"/>
                </a:solidFill>
              </a:rPr>
              <a:t> RAS-antagonist </a:t>
            </a:r>
            <a:r>
              <a:rPr lang="sv-SE" sz="1400" dirty="0" err="1" smtClean="0">
                <a:solidFill>
                  <a:srgbClr val="FF0000"/>
                </a:solidFill>
              </a:rPr>
              <a:t>use</a:t>
            </a:r>
            <a:endParaRPr lang="sv-SE" sz="1400" dirty="0">
              <a:solidFill>
                <a:srgbClr val="FF0000"/>
              </a:solidFill>
              <a:effectLst/>
            </a:endParaRPr>
          </a:p>
        </p:txBody>
      </p:sp>
    </p:spTree>
    <p:extLst>
      <p:ext uri="{BB962C8B-B14F-4D97-AF65-F5344CB8AC3E}">
        <p14:creationId xmlns:p14="http://schemas.microsoft.com/office/powerpoint/2010/main" val="20776379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7"/>
          <p:cNvSpPr>
            <a:spLocks noChangeArrowheads="1"/>
          </p:cNvSpPr>
          <p:nvPr/>
        </p:nvSpPr>
        <p:spPr bwMode="auto">
          <a:xfrm>
            <a:off x="773113" y="2495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sv-SE" sz="1000">
                <a:effectLst/>
                <a:latin typeface="Calibri" pitchFamily="34" charset="0"/>
                <a:ea typeface="Times New Roman" pitchFamily="18" charset="0"/>
                <a:cs typeface="Calibri" pitchFamily="34" charset="0"/>
              </a:rPr>
              <a:t/>
            </a:r>
            <a:br>
              <a:rPr lang="sv-SE" sz="1000">
                <a:effectLst/>
                <a:latin typeface="Calibri" pitchFamily="34" charset="0"/>
                <a:ea typeface="Times New Roman" pitchFamily="18" charset="0"/>
                <a:cs typeface="Calibri" pitchFamily="34" charset="0"/>
              </a:rPr>
            </a:br>
            <a:endParaRPr lang="en-US" sz="900">
              <a:effectLst/>
              <a:ea typeface="Times New Roman" pitchFamily="18" charset="0"/>
              <a:cs typeface="Calibri" pitchFamily="34" charset="0"/>
            </a:endParaRPr>
          </a:p>
          <a:p>
            <a:pPr algn="l"/>
            <a:r>
              <a:rPr lang="sv-SE" sz="1000">
                <a:effectLst/>
                <a:latin typeface="Calibri" pitchFamily="34" charset="0"/>
                <a:ea typeface="Times New Roman" pitchFamily="18" charset="0"/>
                <a:cs typeface="Calibri" pitchFamily="34" charset="0"/>
              </a:rPr>
              <a:t/>
            </a:r>
            <a:br>
              <a:rPr lang="sv-SE" sz="1000">
                <a:effectLst/>
                <a:latin typeface="Calibri" pitchFamily="34" charset="0"/>
                <a:ea typeface="Times New Roman" pitchFamily="18" charset="0"/>
                <a:cs typeface="Calibri" pitchFamily="34" charset="0"/>
              </a:rPr>
            </a:br>
            <a:endParaRPr lang="en-US" sz="900">
              <a:effectLst/>
              <a:ea typeface="Times New Roman" pitchFamily="18" charset="0"/>
              <a:cs typeface="Calibri" pitchFamily="34" charset="0"/>
            </a:endParaRPr>
          </a:p>
          <a:p>
            <a:pPr algn="l"/>
            <a:r>
              <a:rPr lang="sv-SE" sz="1000">
                <a:effectLst/>
                <a:latin typeface="Calibri" pitchFamily="34" charset="0"/>
                <a:ea typeface="Times New Roman" pitchFamily="18" charset="0"/>
                <a:cs typeface="Calibri" pitchFamily="34" charset="0"/>
              </a:rPr>
              <a:t/>
            </a:r>
            <a:br>
              <a:rPr lang="sv-SE" sz="1000">
                <a:effectLst/>
                <a:latin typeface="Calibri" pitchFamily="34" charset="0"/>
                <a:ea typeface="Times New Roman" pitchFamily="18" charset="0"/>
                <a:cs typeface="Calibri" pitchFamily="34" charset="0"/>
              </a:rPr>
            </a:br>
            <a:endParaRPr lang="en-US" sz="900">
              <a:effectLst/>
              <a:ea typeface="Times New Roman" pitchFamily="18" charset="0"/>
              <a:cs typeface="Calibri" pitchFamily="34" charset="0"/>
            </a:endParaRPr>
          </a:p>
          <a:p>
            <a:pPr algn="l"/>
            <a:endParaRPr lang="en-US">
              <a:effectLst/>
              <a:ea typeface="Times New Roman" pitchFamily="18" charset="0"/>
              <a:cs typeface="Calibri"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492461953"/>
              </p:ext>
            </p:extLst>
          </p:nvPr>
        </p:nvGraphicFramePr>
        <p:xfrm>
          <a:off x="304800" y="838200"/>
          <a:ext cx="8534400" cy="4831440"/>
        </p:xfrm>
        <a:graphic>
          <a:graphicData uri="http://schemas.openxmlformats.org/drawingml/2006/table">
            <a:tbl>
              <a:tblPr bandRow="1">
                <a:tableStyleId>{D7AC3CCA-C797-4891-BE02-D94E43425B78}</a:tableStyleId>
              </a:tblPr>
              <a:tblGrid>
                <a:gridCol w="2276771"/>
                <a:gridCol w="1043528"/>
                <a:gridCol w="1041758"/>
                <a:gridCol w="1043528"/>
                <a:gridCol w="1043528"/>
                <a:gridCol w="1041759"/>
                <a:gridCol w="1043528"/>
              </a:tblGrid>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latin typeface="+mn-lt"/>
                        </a:rPr>
                        <a:t> </a:t>
                      </a:r>
                      <a:endParaRPr kumimoji="0" lang="en-US" sz="1400" b="1" i="0" u="none" strike="noStrike" cap="none" normalizeH="0" baseline="0" dirty="0" smtClean="0">
                        <a:ln>
                          <a:noFill/>
                        </a:ln>
                        <a:solidFill>
                          <a:srgbClr val="FFFFFF"/>
                        </a:solidFill>
                        <a:effectLst/>
                        <a:latin typeface="+mn-lt"/>
                      </a:endParaRPr>
                    </a:p>
                  </a:txBody>
                  <a:tcPr marL="68576" marR="68576" marT="0" marB="0" horzOverflow="overflow"/>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smtClean="0">
                          <a:ln>
                            <a:noFill/>
                          </a:ln>
                          <a:effectLst/>
                          <a:latin typeface="+mn-lt"/>
                        </a:rPr>
                        <a:t>Total cohort</a:t>
                      </a:r>
                      <a:endParaRPr kumimoji="0" lang="en-US" sz="1400" b="1" i="0" u="none" strike="noStrike" cap="none" normalizeH="0" baseline="0" smtClean="0">
                        <a:ln>
                          <a:noFill/>
                        </a:ln>
                        <a:solidFill>
                          <a:srgbClr val="FFFFFF"/>
                        </a:solidFill>
                        <a:effectLst/>
                        <a:latin typeface="+mn-lt"/>
                      </a:endParaRPr>
                    </a:p>
                  </a:txBody>
                  <a:tcPr marL="68576" marR="68576" marT="0" marB="0" horzOverflow="overflow"/>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smtClean="0">
                          <a:ln>
                            <a:noFill/>
                          </a:ln>
                          <a:effectLst/>
                          <a:latin typeface="+mn-lt"/>
                        </a:rPr>
                        <a:t>Matched cohort</a:t>
                      </a:r>
                      <a:endParaRPr kumimoji="0" lang="en-US" sz="1400" b="1" i="0" u="none" strike="noStrike" cap="none" normalizeH="0" baseline="0" smtClean="0">
                        <a:ln>
                          <a:noFill/>
                        </a:ln>
                        <a:solidFill>
                          <a:srgbClr val="FFFFFF"/>
                        </a:solidFill>
                        <a:effectLst/>
                        <a:latin typeface="+mn-lt"/>
                      </a:endParaRPr>
                    </a:p>
                  </a:txBody>
                  <a:tcPr marL="68576" marR="68576" marT="0" marB="0" horzOverflow="overflow"/>
                </a:tc>
                <a:tc hMerge="1">
                  <a:txBody>
                    <a:bodyPr/>
                    <a:lstStyle/>
                    <a:p>
                      <a:endParaRPr lang="en-US"/>
                    </a:p>
                  </a:txBody>
                  <a:tcPr/>
                </a:tc>
                <a:tc hMerge="1">
                  <a:txBody>
                    <a:bodyPr/>
                    <a:lstStyle/>
                    <a:p>
                      <a:endParaRPr lang="en-US"/>
                    </a:p>
                  </a:txBody>
                  <a:tcPr/>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smtClean="0">
                          <a:ln>
                            <a:noFill/>
                          </a:ln>
                          <a:effectLst/>
                          <a:latin typeface="+mn-lt"/>
                        </a:rPr>
                        <a:t>Variable</a:t>
                      </a:r>
                      <a:endParaRPr kumimoji="0" lang="en-US" sz="1400" b="1" i="0" u="none" strike="noStrike" cap="none" normalizeH="0" baseline="0" smtClean="0">
                        <a:ln>
                          <a:noFill/>
                        </a:ln>
                        <a:solidFill>
                          <a:srgbClr val="000066"/>
                        </a:solidFill>
                        <a:effectLst/>
                        <a:latin typeface="+mn-lt"/>
                      </a:endParaRP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latin typeface="+mn-lt"/>
                        </a:rPr>
                        <a:t>BB- No</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b="1" u="none" strike="noStrike" cap="none" normalizeH="0" baseline="0" dirty="0" smtClean="0">
                          <a:ln>
                            <a:noFill/>
                          </a:ln>
                          <a:effectLst/>
                          <a:latin typeface="+mn-lt"/>
                        </a:rPr>
                        <a:t>n=3,297</a:t>
                      </a:r>
                      <a:endParaRPr kumimoji="0" lang="en-US" sz="1400" b="1" i="0" u="none" strike="noStrike" cap="none" normalizeH="0" baseline="0" dirty="0" smtClean="0">
                        <a:ln>
                          <a:noFill/>
                        </a:ln>
                        <a:solidFill>
                          <a:srgbClr val="000066"/>
                        </a:solidFill>
                        <a:effectLst/>
                        <a:latin typeface="+mn-lt"/>
                      </a:endParaRP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latin typeface="+mn-lt"/>
                        </a:rPr>
                        <a:t>BB- Yes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b="1" u="none" strike="noStrike" cap="none" normalizeH="0" baseline="0" dirty="0" smtClean="0">
                          <a:ln>
                            <a:noFill/>
                          </a:ln>
                          <a:effectLst/>
                          <a:latin typeface="+mn-lt"/>
                        </a:rPr>
                        <a:t>n=15,786</a:t>
                      </a:r>
                      <a:endParaRPr kumimoji="0" lang="en-US" sz="1400" b="1" i="0" u="none" strike="noStrike" cap="none" normalizeH="0" baseline="0" dirty="0" smtClean="0">
                        <a:ln>
                          <a:noFill/>
                        </a:ln>
                        <a:solidFill>
                          <a:srgbClr val="000066"/>
                        </a:solidFill>
                        <a:effectLst/>
                        <a:latin typeface="+mn-lt"/>
                      </a:endParaRP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latin typeface="+mn-lt"/>
                        </a:rPr>
                        <a:t>p</a:t>
                      </a:r>
                      <a:endParaRPr kumimoji="0" lang="en-US" sz="1400" b="1" i="0" u="none" strike="noStrike" cap="none" normalizeH="0" baseline="0" dirty="0" smtClean="0">
                        <a:ln>
                          <a:noFill/>
                        </a:ln>
                        <a:solidFill>
                          <a:srgbClr val="000066"/>
                        </a:solidFill>
                        <a:effectLst/>
                        <a:latin typeface="+mn-lt"/>
                      </a:endParaRP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latin typeface="+mn-lt"/>
                        </a:rPr>
                        <a:t>BB- No n=2,748</a:t>
                      </a:r>
                      <a:endParaRPr kumimoji="0" lang="en-US" sz="1400" b="1" i="0" u="none" strike="noStrike" cap="none" normalizeH="0" baseline="0" dirty="0" smtClean="0">
                        <a:ln>
                          <a:noFill/>
                        </a:ln>
                        <a:solidFill>
                          <a:srgbClr val="000066"/>
                        </a:solidFill>
                        <a:effectLst/>
                        <a:latin typeface="+mn-lt"/>
                      </a:endParaRP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latin typeface="+mn-lt"/>
                        </a:rPr>
                        <a:t>BB- Yes n=5,496</a:t>
                      </a:r>
                      <a:endParaRPr kumimoji="0" lang="en-US" sz="1400" b="1" i="0" u="none" strike="noStrike" cap="none" normalizeH="0" baseline="0" dirty="0" smtClean="0">
                        <a:ln>
                          <a:noFill/>
                        </a:ln>
                        <a:solidFill>
                          <a:srgbClr val="000066"/>
                        </a:solidFill>
                        <a:effectLst/>
                        <a:latin typeface="+mn-lt"/>
                      </a:endParaRP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latin typeface="+mn-lt"/>
                        </a:rPr>
                        <a:t>p</a:t>
                      </a:r>
                      <a:endParaRPr kumimoji="0" lang="en-US" sz="1400" b="1" i="0" u="none" strike="noStrike" cap="none" normalizeH="0" baseline="0" dirty="0" smtClean="0">
                        <a:ln>
                          <a:noFill/>
                        </a:ln>
                        <a:solidFill>
                          <a:srgbClr val="000066"/>
                        </a:solidFill>
                        <a:effectLst/>
                        <a:latin typeface="+mn-lt"/>
                      </a:endParaRPr>
                    </a:p>
                  </a:txBody>
                  <a:tcPr marL="68576" marR="68576" marT="0" marB="0" anchor="ctr"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Age</a:t>
                      </a:r>
                      <a:endParaRPr kumimoji="0" lang="en-US" sz="1400" b="0" i="0" u="none" strike="noStrike" cap="none" normalizeH="0" baseline="0" dirty="0" smtClean="0">
                        <a:ln>
                          <a:noFill/>
                        </a:ln>
                        <a:solidFill>
                          <a:srgbClr val="000066"/>
                        </a:solidFill>
                        <a:effectLst/>
                        <a:latin typeface="+mn-lt"/>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77±12</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75±12</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dk1"/>
                          </a:solidFill>
                          <a:effectLst/>
                          <a:latin typeface="+mn-lt"/>
                          <a:cs typeface="+mn-cs"/>
                        </a:rPr>
                        <a:t>&lt;0.01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78±11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78±11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dk1"/>
                          </a:solidFill>
                          <a:effectLst/>
                          <a:latin typeface="+mn-lt"/>
                          <a:cs typeface="+mn-cs"/>
                        </a:rPr>
                        <a:t>0.83</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smtClean="0">
                          <a:ln>
                            <a:noFill/>
                          </a:ln>
                          <a:effectLst/>
                          <a:latin typeface="+mn-lt"/>
                        </a:rPr>
                        <a:t>Gender, female</a:t>
                      </a:r>
                      <a:endParaRPr kumimoji="0" lang="en-US" sz="1400" b="0" i="0" u="none" strike="noStrike" cap="none" normalizeH="0" baseline="0" smtClean="0">
                        <a:ln>
                          <a:noFill/>
                        </a:ln>
                        <a:solidFill>
                          <a:srgbClr val="000066"/>
                        </a:solidFill>
                        <a:effectLst/>
                        <a:latin typeface="+mn-lt"/>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45%</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47%</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dk1"/>
                          </a:solidFill>
                          <a:effectLst/>
                          <a:latin typeface="+mn-lt"/>
                          <a:cs typeface="+mn-cs"/>
                        </a:rPr>
                        <a:t>0.09</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46%</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46%</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dk1"/>
                          </a:solidFill>
                          <a:effectLst/>
                          <a:latin typeface="+mn-lt"/>
                          <a:cs typeface="+mn-cs"/>
                        </a:rPr>
                        <a:t>0.94</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NYHA </a:t>
                      </a:r>
                      <a:r>
                        <a:rPr kumimoji="0" lang="sv-SE" sz="1400" u="none" strike="noStrike" cap="none" normalizeH="0" baseline="0" dirty="0" err="1" smtClean="0">
                          <a:ln>
                            <a:noFill/>
                          </a:ln>
                          <a:effectLst/>
                          <a:latin typeface="+mn-lt"/>
                        </a:rPr>
                        <a:t>class</a:t>
                      </a:r>
                      <a:endParaRPr kumimoji="0" lang="en-US" sz="1400" b="0" i="0" u="none" strike="noStrike" cap="none" normalizeH="0" baseline="0" dirty="0" smtClean="0">
                        <a:ln>
                          <a:noFill/>
                        </a:ln>
                        <a:solidFill>
                          <a:srgbClr val="000066"/>
                        </a:solidFill>
                        <a:effectLst/>
                        <a:latin typeface="+mn-lt"/>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&lt;0.01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&lt;0.01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    </a:t>
                      </a:r>
                      <a:r>
                        <a:rPr kumimoji="0" lang="sv-SE" sz="1400" u="none" strike="noStrike" cap="none" normalizeH="0" baseline="0" dirty="0" smtClean="0">
                          <a:ln>
                            <a:noFill/>
                          </a:ln>
                          <a:effectLst/>
                          <a:latin typeface="+mn-lt"/>
                        </a:rPr>
                        <a:t>I-II</a:t>
                      </a:r>
                      <a:endParaRPr kumimoji="0" lang="en-US" sz="1400" b="0" i="0" u="none" strike="noStrike" cap="none" normalizeH="0" baseline="0" dirty="0" smtClean="0">
                        <a:ln>
                          <a:noFill/>
                        </a:ln>
                        <a:solidFill>
                          <a:srgbClr val="000066"/>
                        </a:solidFill>
                        <a:effectLst/>
                        <a:latin typeface="+mn-lt"/>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64%</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66%</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62%</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65%</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    </a:t>
                      </a:r>
                      <a:r>
                        <a:rPr kumimoji="0" lang="sv-SE" sz="1400" u="none" strike="noStrike" cap="none" normalizeH="0" baseline="0" dirty="0" smtClean="0">
                          <a:ln>
                            <a:noFill/>
                          </a:ln>
                          <a:effectLst/>
                          <a:latin typeface="+mn-lt"/>
                        </a:rPr>
                        <a:t>III-IV</a:t>
                      </a:r>
                      <a:endParaRPr kumimoji="0" lang="en-US" sz="1400" b="0" i="0" u="none" strike="noStrike" cap="none" normalizeH="0" baseline="0" dirty="0" smtClean="0">
                        <a:ln>
                          <a:noFill/>
                        </a:ln>
                        <a:solidFill>
                          <a:srgbClr val="000066"/>
                        </a:solidFill>
                        <a:effectLst/>
                        <a:latin typeface="+mn-lt"/>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36%</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34%</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38%</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35%</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LVEF</a:t>
                      </a:r>
                      <a:endParaRPr kumimoji="0" lang="en-US" sz="1400" b="0" i="0" u="none" strike="noStrike" cap="none" normalizeH="0" baseline="0" dirty="0" smtClean="0">
                        <a:ln>
                          <a:noFill/>
                        </a:ln>
                        <a:solidFill>
                          <a:srgbClr val="000066"/>
                        </a:solidFill>
                        <a:effectLst/>
                        <a:latin typeface="+mn-lt"/>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&lt;0.01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0.60</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smtClean="0">
                          <a:ln>
                            <a:noFill/>
                          </a:ln>
                          <a:effectLst/>
                          <a:latin typeface="+mn-lt"/>
                        </a:rPr>
                        <a:t>    40-49%</a:t>
                      </a:r>
                      <a:endParaRPr kumimoji="0" lang="en-US" sz="1400" b="0" i="0" u="none" strike="noStrike" cap="none" normalizeH="0" baseline="0" smtClean="0">
                        <a:ln>
                          <a:noFill/>
                        </a:ln>
                        <a:solidFill>
                          <a:srgbClr val="000066"/>
                        </a:solidFill>
                        <a:effectLst/>
                        <a:latin typeface="+mn-lt"/>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39%</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51%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41%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42%</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smtClean="0">
                          <a:ln>
                            <a:noFill/>
                          </a:ln>
                          <a:effectLst/>
                          <a:latin typeface="+mn-lt"/>
                        </a:rPr>
                        <a:t>    ≥ 50%</a:t>
                      </a:r>
                      <a:endParaRPr kumimoji="0" lang="en-US" sz="1400" b="0" i="0" u="none" strike="noStrike" cap="none" normalizeH="0" baseline="0" smtClean="0">
                        <a:ln>
                          <a:noFill/>
                        </a:ln>
                        <a:solidFill>
                          <a:srgbClr val="000066"/>
                        </a:solidFill>
                        <a:effectLst/>
                        <a:latin typeface="+mn-lt"/>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61%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49%</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59%</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400" u="none" strike="noStrike" cap="none" normalizeH="0" baseline="0" dirty="0" smtClean="0">
                          <a:ln>
                            <a:noFill/>
                          </a:ln>
                          <a:effectLst/>
                          <a:latin typeface="+mn-lt"/>
                        </a:rPr>
                        <a:t>58%</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Creatinine clearance, mL/min</a:t>
                      </a:r>
                      <a:endParaRPr kumimoji="0" lang="en-US" sz="1400" b="0" i="0" u="none" strike="noStrike" cap="none" normalizeH="0" baseline="0" dirty="0" smtClean="0">
                        <a:ln>
                          <a:noFill/>
                        </a:ln>
                        <a:solidFill>
                          <a:srgbClr val="000066"/>
                        </a:solidFill>
                        <a:effectLst/>
                        <a:latin typeface="+mn-lt"/>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62±33</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65±34</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&lt;0.01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61±33</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61±32</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b"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0.38</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latin typeface="+mn-lt"/>
                        </a:rPr>
                        <a:t>NT-proBNP, ng/L</a:t>
                      </a:r>
                      <a:endParaRPr kumimoji="0" lang="en-US" sz="1400" b="0" i="0" u="none" strike="noStrike" cap="none" normalizeH="0" baseline="0" smtClean="0">
                        <a:ln>
                          <a:noFill/>
                        </a:ln>
                        <a:solidFill>
                          <a:srgbClr val="000066"/>
                        </a:solidFill>
                        <a:effectLst/>
                        <a:latin typeface="+mn-lt"/>
                      </a:endParaRP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dk1"/>
                          </a:solidFill>
                          <a:effectLst/>
                          <a:latin typeface="+mn-lt"/>
                          <a:cs typeface="+mn-cs"/>
                        </a:rPr>
                        <a:t>1,622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dk1"/>
                          </a:solidFill>
                          <a:effectLst/>
                          <a:latin typeface="+mn-lt"/>
                          <a:cs typeface="+mn-cs"/>
                        </a:rPr>
                        <a:t>(620-3,948)</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2,100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(923-4,569)</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0.04</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1,920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mn-lt"/>
                        </a:rPr>
                        <a:t>(773-4,473)</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1,842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(741-4,340)</a:t>
                      </a: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0.63</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rPr>
                        <a:t>RAS-antagonist</a:t>
                      </a:r>
                    </a:p>
                  </a:txBody>
                  <a:tcPr marL="68576" marR="68576" marT="0" marB="0" anchor="ctr"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68%</a:t>
                      </a:r>
                    </a:p>
                  </a:txBody>
                  <a:tcPr marL="68576" marR="68576" marT="0" marB="0" anchor="ctr" horzOverflow="overflow">
                    <a:lnB w="12700" cap="flat" cmpd="sng" algn="ctr">
                      <a:solidFill>
                        <a:schemeClr val="tx1"/>
                      </a:solidFill>
                      <a:prstDash val="solid"/>
                      <a:round/>
                      <a:headEnd type="none" w="med" len="med"/>
                      <a:tailEnd type="none" w="med" len="med"/>
                    </a:lnB>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80%</a:t>
                      </a:r>
                    </a:p>
                  </a:txBody>
                  <a:tcPr marL="68576" marR="68576" marT="0" marB="0" anchor="ctr" horzOverflow="overflow">
                    <a:lnB w="12700" cap="flat" cmpd="sng" algn="ctr">
                      <a:solidFill>
                        <a:schemeClr val="tx1"/>
                      </a:solidFill>
                      <a:prstDash val="solid"/>
                      <a:round/>
                      <a:headEnd type="none" w="med" len="med"/>
                      <a:tailEnd type="none" w="med" len="med"/>
                    </a:lnB>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&lt;0.01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72%</a:t>
                      </a:r>
                    </a:p>
                  </a:txBody>
                  <a:tcPr marL="68576" marR="68576" marT="0" marB="0" anchor="ctr" horzOverflow="overflow">
                    <a:lnB w="12700" cap="flat" cmpd="sng" algn="ctr">
                      <a:solidFill>
                        <a:schemeClr val="tx1"/>
                      </a:solidFill>
                      <a:prstDash val="solid"/>
                      <a:round/>
                      <a:headEnd type="none" w="med" len="med"/>
                      <a:tailEnd type="none" w="med" len="med"/>
                    </a:lnB>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70%</a:t>
                      </a:r>
                    </a:p>
                  </a:txBody>
                  <a:tcPr marL="68576" marR="68576" marT="0" marB="0" anchor="ctr" horzOverflow="overflow">
                    <a:lnB w="12700" cap="flat" cmpd="sng" algn="ctr">
                      <a:solidFill>
                        <a:schemeClr val="tx1"/>
                      </a:solidFill>
                      <a:prstDash val="solid"/>
                      <a:round/>
                      <a:headEnd type="none" w="med" len="med"/>
                      <a:tailEnd type="none" w="med" len="med"/>
                    </a:lnB>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0.04</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lnB w="12700" cap="flat" cmpd="sng" algn="ctr">
                      <a:solidFill>
                        <a:schemeClr val="tx1"/>
                      </a:solidFill>
                      <a:prstDash val="solid"/>
                      <a:round/>
                      <a:headEnd type="none" w="med" len="med"/>
                      <a:tailEnd type="none" w="med" len="med"/>
                    </a:lnB>
                  </a:tcPr>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rPr>
                        <a:t>Malignancy</a:t>
                      </a:r>
                    </a:p>
                  </a:txBody>
                  <a:tcPr marL="68576" marR="68576" marT="0" marB="0" anchor="ctr"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16%</a:t>
                      </a:r>
                    </a:p>
                  </a:txBody>
                  <a:tcPr marL="68576" marR="68576" marT="0" marB="0" anchor="ctr" horzOverflow="overflow">
                    <a:lnT w="12700" cap="flat" cmpd="sng" algn="ctr">
                      <a:solidFill>
                        <a:schemeClr val="tx1"/>
                      </a:solidFill>
                      <a:prstDash val="solid"/>
                      <a:round/>
                      <a:headEnd type="none" w="med" len="med"/>
                      <a:tailEnd type="none" w="med" len="med"/>
                    </a:lnT>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14%</a:t>
                      </a:r>
                    </a:p>
                  </a:txBody>
                  <a:tcPr marL="68576" marR="68576" marT="0" marB="0" anchor="ctr" horzOverflow="overflow">
                    <a:lnT w="12700" cap="flat" cmpd="sng" algn="ctr">
                      <a:solidFill>
                        <a:schemeClr val="tx1"/>
                      </a:solidFill>
                      <a:prstDash val="solid"/>
                      <a:round/>
                      <a:headEnd type="none" w="med" len="med"/>
                      <a:tailEnd type="none" w="med" len="med"/>
                    </a:lnT>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0.01</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15%</a:t>
                      </a:r>
                    </a:p>
                  </a:txBody>
                  <a:tcPr marL="68576" marR="68576" marT="0" marB="0" anchor="ctr" horzOverflow="overflow">
                    <a:lnT w="12700" cap="flat" cmpd="sng" algn="ctr">
                      <a:solidFill>
                        <a:schemeClr val="tx1"/>
                      </a:solidFill>
                      <a:prstDash val="solid"/>
                      <a:round/>
                      <a:headEnd type="none" w="med" len="med"/>
                      <a:tailEnd type="none" w="med" len="med"/>
                    </a:lnT>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16%</a:t>
                      </a:r>
                    </a:p>
                  </a:txBody>
                  <a:tcPr marL="68576" marR="68576" marT="0" marB="0" anchor="ctr" horzOverflow="overflow">
                    <a:lnT w="12700" cap="flat" cmpd="sng" algn="ctr">
                      <a:solidFill>
                        <a:schemeClr val="tx1"/>
                      </a:solidFill>
                      <a:prstDash val="solid"/>
                      <a:round/>
                      <a:headEnd type="none" w="med" len="med"/>
                      <a:tailEnd type="none" w="med" len="med"/>
                    </a:lnT>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0.36</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lnT w="12700" cap="flat" cmpd="sng" algn="ctr">
                      <a:solidFill>
                        <a:schemeClr val="tx1"/>
                      </a:solidFill>
                      <a:prstDash val="solid"/>
                      <a:round/>
                      <a:headEnd type="none" w="med" len="med"/>
                      <a:tailEnd type="none" w="med" len="med"/>
                    </a:lnT>
                  </a:tcPr>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rPr>
                        <a:t>Married / cohabitating</a:t>
                      </a: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43%</a:t>
                      </a: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46%</a:t>
                      </a: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44%</a:t>
                      </a: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43%</a:t>
                      </a: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rPr>
                        <a:t>Highest education</a:t>
                      </a: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0.07</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0.02</a:t>
                      </a: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rPr>
                        <a:t>    Compulsory</a:t>
                      </a: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52%</a:t>
                      </a: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50%</a:t>
                      </a: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51%</a:t>
                      </a: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53%</a:t>
                      </a: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rPr>
                        <a:t>    Secondary</a:t>
                      </a: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34%</a:t>
                      </a: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36%</a:t>
                      </a: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34%</a:t>
                      </a: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35%</a:t>
                      </a: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tc>
              </a:tr>
              <a:tr h="23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rPr>
                        <a:t>    University</a:t>
                      </a: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14%</a:t>
                      </a: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14%</a:t>
                      </a: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14%</a:t>
                      </a:r>
                    </a:p>
                  </a:txBody>
                  <a:tcPr marL="68576" marR="68576" marT="0" marB="0" anchor="ctr" horzOverflow="overflow">
                    <a:solidFill>
                      <a:srgbClr val="FF000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mn-lt"/>
                          <a:cs typeface="Times New Roman" pitchFamily="18" charset="0"/>
                        </a:rPr>
                        <a:t>12%</a:t>
                      </a:r>
                    </a:p>
                  </a:txBody>
                  <a:tcPr marL="68576" marR="68576" marT="0" marB="0" anchor="ctr" horzOverflow="overflow">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66"/>
                        </a:solidFill>
                        <a:effectLst/>
                        <a:latin typeface="+mn-lt"/>
                        <a:cs typeface="Times New Roman" pitchFamily="18" charset="0"/>
                      </a:endParaRPr>
                    </a:p>
                  </a:txBody>
                  <a:tcPr marL="68576" marR="68576" marT="0" marB="0" anchor="ctr" horzOverflow="overflow"/>
                </a:tc>
              </a:tr>
            </a:tbl>
          </a:graphicData>
        </a:graphic>
      </p:graphicFrame>
      <p:sp>
        <p:nvSpPr>
          <p:cNvPr id="7321" name="Text Box 3"/>
          <p:cNvSpPr txBox="1">
            <a:spLocks noChangeArrowheads="1"/>
          </p:cNvSpPr>
          <p:nvPr/>
        </p:nvSpPr>
        <p:spPr bwMode="auto">
          <a:xfrm>
            <a:off x="0" y="0"/>
            <a:ext cx="1484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200" dirty="0" err="1" smtClean="0">
                <a:effectLst/>
              </a:rPr>
              <a:t>Results</a:t>
            </a:r>
            <a:endParaRPr lang="sv-SE" sz="1200" dirty="0">
              <a:effectLst/>
            </a:endParaRPr>
          </a:p>
        </p:txBody>
      </p:sp>
      <p:sp>
        <p:nvSpPr>
          <p:cNvPr id="7322" name="Text Box 3"/>
          <p:cNvSpPr txBox="1">
            <a:spLocks noChangeArrowheads="1"/>
          </p:cNvSpPr>
          <p:nvPr/>
        </p:nvSpPr>
        <p:spPr bwMode="auto">
          <a:xfrm>
            <a:off x="304800" y="381000"/>
            <a:ext cx="747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2000" dirty="0" err="1">
                <a:effectLst/>
              </a:rPr>
              <a:t>Baseline</a:t>
            </a:r>
            <a:r>
              <a:rPr lang="sv-SE" sz="2000" dirty="0">
                <a:effectLst/>
              </a:rPr>
              <a:t> </a:t>
            </a:r>
            <a:r>
              <a:rPr lang="sv-SE" sz="2000" dirty="0" err="1">
                <a:effectLst/>
              </a:rPr>
              <a:t>characteristics</a:t>
            </a:r>
            <a:r>
              <a:rPr lang="sv-SE" sz="2000" dirty="0">
                <a:effectLst/>
              </a:rPr>
              <a:t>:</a:t>
            </a:r>
          </a:p>
        </p:txBody>
      </p:sp>
      <p:sp>
        <p:nvSpPr>
          <p:cNvPr id="7323" name="Text Box 3"/>
          <p:cNvSpPr txBox="1">
            <a:spLocks noChangeArrowheads="1"/>
          </p:cNvSpPr>
          <p:nvPr/>
        </p:nvSpPr>
        <p:spPr bwMode="auto">
          <a:xfrm>
            <a:off x="152400" y="5986700"/>
            <a:ext cx="556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400" dirty="0" smtClean="0">
                <a:solidFill>
                  <a:srgbClr val="FF0000"/>
                </a:solidFill>
                <a:effectLst/>
              </a:rPr>
              <a:t>Overall </a:t>
            </a:r>
            <a:r>
              <a:rPr lang="sv-SE" sz="1400" dirty="0" err="1" smtClean="0">
                <a:solidFill>
                  <a:srgbClr val="FF0000"/>
                </a:solidFill>
                <a:effectLst/>
              </a:rPr>
              <a:t>cohort</a:t>
            </a:r>
            <a:r>
              <a:rPr lang="sv-SE" sz="1400" dirty="0" smtClean="0">
                <a:solidFill>
                  <a:srgbClr val="FF0000"/>
                </a:solidFill>
                <a:effectLst/>
              </a:rPr>
              <a:t>: </a:t>
            </a:r>
            <a:r>
              <a:rPr lang="sv-SE" sz="1400" dirty="0">
                <a:solidFill>
                  <a:srgbClr val="FF0000"/>
                </a:solidFill>
              </a:rPr>
              <a:t>	</a:t>
            </a:r>
            <a:r>
              <a:rPr lang="sv-SE" sz="1400" dirty="0" err="1" smtClean="0">
                <a:solidFill>
                  <a:srgbClr val="FF0000"/>
                </a:solidFill>
              </a:rPr>
              <a:t>Treated</a:t>
            </a:r>
            <a:r>
              <a:rPr lang="sv-SE" sz="1400" dirty="0" smtClean="0">
                <a:solidFill>
                  <a:srgbClr val="FF0000"/>
                </a:solidFill>
              </a:rPr>
              <a:t> patients: </a:t>
            </a:r>
            <a:r>
              <a:rPr lang="sv-SE" sz="1400" dirty="0" err="1" smtClean="0">
                <a:solidFill>
                  <a:srgbClr val="FF0000"/>
                </a:solidFill>
              </a:rPr>
              <a:t>younger</a:t>
            </a:r>
            <a:r>
              <a:rPr lang="sv-SE" sz="1400" dirty="0" smtClean="0">
                <a:solidFill>
                  <a:srgbClr val="FF0000"/>
                </a:solidFill>
              </a:rPr>
              <a:t>, </a:t>
            </a:r>
            <a:r>
              <a:rPr lang="sv-SE" sz="1400" dirty="0" err="1" smtClean="0">
                <a:solidFill>
                  <a:srgbClr val="FF0000"/>
                </a:solidFill>
              </a:rPr>
              <a:t>lower</a:t>
            </a:r>
            <a:r>
              <a:rPr lang="sv-SE" sz="1400" dirty="0" smtClean="0">
                <a:solidFill>
                  <a:srgbClr val="FF0000"/>
                </a:solidFill>
              </a:rPr>
              <a:t> EF, </a:t>
            </a:r>
            <a:r>
              <a:rPr lang="sv-SE" sz="1400" dirty="0" err="1" smtClean="0">
                <a:solidFill>
                  <a:srgbClr val="FF0000"/>
                </a:solidFill>
              </a:rPr>
              <a:t>higher</a:t>
            </a:r>
            <a:r>
              <a:rPr lang="sv-SE" sz="1400" dirty="0" smtClean="0">
                <a:solidFill>
                  <a:srgbClr val="FF0000"/>
                </a:solidFill>
              </a:rPr>
              <a:t> 		NT-</a:t>
            </a:r>
            <a:r>
              <a:rPr lang="sv-SE" sz="1400" dirty="0" err="1" smtClean="0">
                <a:solidFill>
                  <a:srgbClr val="FF0000"/>
                </a:solidFill>
              </a:rPr>
              <a:t>proBNP</a:t>
            </a:r>
            <a:r>
              <a:rPr lang="sv-SE" sz="1400" dirty="0" smtClean="0">
                <a:solidFill>
                  <a:srgbClr val="FF0000"/>
                </a:solidFill>
              </a:rPr>
              <a:t>, </a:t>
            </a:r>
            <a:r>
              <a:rPr lang="sv-SE" sz="1400" dirty="0" err="1" smtClean="0">
                <a:solidFill>
                  <a:srgbClr val="FF0000"/>
                </a:solidFill>
              </a:rPr>
              <a:t>more</a:t>
            </a:r>
            <a:r>
              <a:rPr lang="sv-SE" sz="1400" dirty="0" smtClean="0">
                <a:solidFill>
                  <a:srgbClr val="FF0000"/>
                </a:solidFill>
              </a:rPr>
              <a:t> RAS-antagonist </a:t>
            </a:r>
            <a:r>
              <a:rPr lang="sv-SE" sz="1400" dirty="0" err="1" smtClean="0">
                <a:solidFill>
                  <a:srgbClr val="FF0000"/>
                </a:solidFill>
              </a:rPr>
              <a:t>use</a:t>
            </a:r>
            <a:endParaRPr lang="sv-SE" sz="1400" dirty="0">
              <a:solidFill>
                <a:srgbClr val="FF0000"/>
              </a:solidFill>
              <a:effectLst/>
            </a:endParaRPr>
          </a:p>
        </p:txBody>
      </p:sp>
      <p:sp>
        <p:nvSpPr>
          <p:cNvPr id="8" name="Text Box 3"/>
          <p:cNvSpPr txBox="1">
            <a:spLocks noChangeArrowheads="1"/>
          </p:cNvSpPr>
          <p:nvPr/>
        </p:nvSpPr>
        <p:spPr bwMode="auto">
          <a:xfrm>
            <a:off x="5943600" y="6094421"/>
            <a:ext cx="30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400" dirty="0" err="1" smtClean="0">
                <a:solidFill>
                  <a:srgbClr val="FF0000"/>
                </a:solidFill>
              </a:rPr>
              <a:t>Matched</a:t>
            </a:r>
            <a:r>
              <a:rPr lang="sv-SE" sz="1400" dirty="0" smtClean="0">
                <a:solidFill>
                  <a:srgbClr val="FF0000"/>
                </a:solidFill>
                <a:effectLst/>
              </a:rPr>
              <a:t> </a:t>
            </a:r>
            <a:r>
              <a:rPr lang="sv-SE" sz="1400" dirty="0" err="1" smtClean="0">
                <a:solidFill>
                  <a:srgbClr val="FF0000"/>
                </a:solidFill>
                <a:effectLst/>
              </a:rPr>
              <a:t>cohort</a:t>
            </a:r>
            <a:r>
              <a:rPr lang="sv-SE" sz="1400" dirty="0" smtClean="0">
                <a:solidFill>
                  <a:srgbClr val="FF0000"/>
                </a:solidFill>
                <a:effectLst/>
              </a:rPr>
              <a:t>: </a:t>
            </a:r>
            <a:r>
              <a:rPr lang="sv-SE" sz="1400" dirty="0" smtClean="0">
                <a:solidFill>
                  <a:srgbClr val="FF0000"/>
                </a:solidFill>
              </a:rPr>
              <a:t>small</a:t>
            </a:r>
            <a:r>
              <a:rPr lang="sv-SE" sz="1400" dirty="0">
                <a:solidFill>
                  <a:srgbClr val="FF0000"/>
                </a:solidFill>
              </a:rPr>
              <a:t> </a:t>
            </a:r>
            <a:r>
              <a:rPr lang="sv-SE" sz="1400" dirty="0" err="1" smtClean="0">
                <a:solidFill>
                  <a:srgbClr val="FF0000"/>
                </a:solidFill>
                <a:effectLst/>
              </a:rPr>
              <a:t>differences</a:t>
            </a:r>
            <a:endParaRPr lang="sv-SE" sz="1400" dirty="0">
              <a:solidFill>
                <a:srgbClr val="FF0000"/>
              </a:solidFill>
              <a:effectLst/>
            </a:endParaRPr>
          </a:p>
        </p:txBody>
      </p:sp>
    </p:spTree>
    <p:extLst>
      <p:ext uri="{BB962C8B-B14F-4D97-AF65-F5344CB8AC3E}">
        <p14:creationId xmlns:p14="http://schemas.microsoft.com/office/powerpoint/2010/main" val="18962521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1"/>
          <p:cNvSpPr txBox="1">
            <a:spLocks noChangeArrowheads="1"/>
          </p:cNvSpPr>
          <p:nvPr/>
        </p:nvSpPr>
        <p:spPr bwMode="auto">
          <a:xfrm>
            <a:off x="7048500" y="138499"/>
            <a:ext cx="188013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ctr"/>
            <a:r>
              <a:rPr lang="sv-SE" u="sng" dirty="0" err="1">
                <a:effectLst/>
              </a:rPr>
              <a:t>Propensity</a:t>
            </a:r>
            <a:r>
              <a:rPr lang="sv-SE" u="sng" dirty="0">
                <a:effectLst/>
              </a:rPr>
              <a:t> scores</a:t>
            </a:r>
          </a:p>
          <a:p>
            <a:pPr algn="ctr"/>
            <a:endParaRPr lang="sv-SE" dirty="0">
              <a:effectLst/>
            </a:endParaRPr>
          </a:p>
          <a:p>
            <a:pPr algn="ctr"/>
            <a:endParaRPr lang="sv-SE" dirty="0">
              <a:effectLst/>
            </a:endParaRPr>
          </a:p>
          <a:p>
            <a:pPr algn="ctr"/>
            <a:endParaRPr lang="sv-SE" dirty="0">
              <a:effectLst/>
            </a:endParaRPr>
          </a:p>
          <a:p>
            <a:pPr algn="ctr"/>
            <a:endParaRPr lang="sv-SE" dirty="0">
              <a:effectLst/>
            </a:endParaRPr>
          </a:p>
          <a:p>
            <a:pPr algn="ctr"/>
            <a:endParaRPr lang="sv-SE" dirty="0">
              <a:effectLst/>
            </a:endParaRPr>
          </a:p>
          <a:p>
            <a:pPr algn="ctr"/>
            <a:r>
              <a:rPr lang="sv-SE" dirty="0">
                <a:effectLst/>
              </a:rPr>
              <a:t>    </a:t>
            </a:r>
            <a:r>
              <a:rPr lang="sv-SE" dirty="0" err="1" smtClean="0">
                <a:effectLst/>
              </a:rPr>
              <a:t>Similar</a:t>
            </a:r>
            <a:endParaRPr lang="sv-SE" dirty="0">
              <a:effectLst/>
            </a:endParaRPr>
          </a:p>
          <a:p>
            <a:pPr algn="ctr"/>
            <a:endParaRPr lang="sv-SE" dirty="0">
              <a:effectLst/>
            </a:endParaRPr>
          </a:p>
          <a:p>
            <a:pPr algn="ctr"/>
            <a:endParaRPr lang="sv-SE" dirty="0">
              <a:effectLst/>
            </a:endParaRPr>
          </a:p>
          <a:p>
            <a:pPr algn="ctr"/>
            <a:endParaRPr lang="sv-SE" dirty="0">
              <a:effectLst/>
            </a:endParaRPr>
          </a:p>
          <a:p>
            <a:pPr algn="ctr"/>
            <a:endParaRPr lang="sv-SE" dirty="0">
              <a:effectLst/>
            </a:endParaRPr>
          </a:p>
          <a:p>
            <a:pPr algn="ctr"/>
            <a:endParaRPr lang="sv-SE" dirty="0">
              <a:effectLst/>
            </a:endParaRPr>
          </a:p>
          <a:p>
            <a:pPr algn="ctr"/>
            <a:endParaRPr lang="sv-SE" dirty="0">
              <a:effectLst/>
            </a:endParaRPr>
          </a:p>
          <a:p>
            <a:pPr algn="ctr"/>
            <a:endParaRPr lang="sv-SE" dirty="0">
              <a:effectLst/>
            </a:endParaRPr>
          </a:p>
          <a:p>
            <a:pPr algn="ctr"/>
            <a:endParaRPr lang="sv-SE" dirty="0">
              <a:effectLst/>
            </a:endParaRPr>
          </a:p>
          <a:p>
            <a:pPr algn="ctr"/>
            <a:endParaRPr lang="sv-SE" dirty="0">
              <a:effectLst/>
            </a:endParaRPr>
          </a:p>
          <a:p>
            <a:pPr algn="ctr"/>
            <a:endParaRPr lang="sv-SE" dirty="0">
              <a:effectLst/>
            </a:endParaRPr>
          </a:p>
          <a:p>
            <a:pPr algn="ctr"/>
            <a:r>
              <a:rPr lang="sv-SE" dirty="0">
                <a:effectLst/>
              </a:rPr>
              <a:t>    </a:t>
            </a:r>
            <a:endParaRPr lang="sv-SE" dirty="0" smtClean="0">
              <a:effectLst/>
            </a:endParaRPr>
          </a:p>
          <a:p>
            <a:pPr algn="ctr"/>
            <a:endParaRPr lang="sv-SE" dirty="0"/>
          </a:p>
          <a:p>
            <a:pPr algn="ctr"/>
            <a:r>
              <a:rPr lang="sv-SE" dirty="0"/>
              <a:t> </a:t>
            </a:r>
            <a:r>
              <a:rPr lang="sv-SE" dirty="0" smtClean="0">
                <a:effectLst/>
              </a:rPr>
              <a:t>Different</a:t>
            </a:r>
            <a:endParaRPr lang="en-US" dirty="0">
              <a:effectLst/>
            </a:endParaRPr>
          </a:p>
        </p:txBody>
      </p:sp>
      <p:sp>
        <p:nvSpPr>
          <p:cNvPr id="10244" name="Text Box 3"/>
          <p:cNvSpPr txBox="1">
            <a:spLocks noChangeArrowheads="1"/>
          </p:cNvSpPr>
          <p:nvPr/>
        </p:nvSpPr>
        <p:spPr bwMode="auto">
          <a:xfrm>
            <a:off x="0" y="0"/>
            <a:ext cx="1484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1200" dirty="0" err="1" smtClean="0">
                <a:effectLst/>
              </a:rPr>
              <a:t>Results</a:t>
            </a:r>
            <a:endParaRPr lang="sv-SE" sz="1200" dirty="0">
              <a:effectLst/>
            </a:endParaRPr>
          </a:p>
        </p:txBody>
      </p:sp>
      <p:sp>
        <p:nvSpPr>
          <p:cNvPr id="10245" name="Text Box 3"/>
          <p:cNvSpPr txBox="1">
            <a:spLocks noChangeArrowheads="1"/>
          </p:cNvSpPr>
          <p:nvPr/>
        </p:nvSpPr>
        <p:spPr bwMode="auto">
          <a:xfrm>
            <a:off x="2362200" y="76944"/>
            <a:ext cx="3733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0066"/>
                </a:solidFill>
                <a:latin typeface="Arial" pitchFamily="34" charset="0"/>
              </a:defRPr>
            </a:lvl1pPr>
            <a:lvl2pPr marL="742950" indent="-285750">
              <a:defRPr sz="1600">
                <a:solidFill>
                  <a:srgbClr val="000066"/>
                </a:solidFill>
                <a:latin typeface="Arial" pitchFamily="34" charset="0"/>
              </a:defRPr>
            </a:lvl2pPr>
            <a:lvl3pPr marL="1143000" indent="-228600">
              <a:defRPr sz="1600">
                <a:solidFill>
                  <a:srgbClr val="000066"/>
                </a:solidFill>
                <a:latin typeface="Arial" pitchFamily="34" charset="0"/>
              </a:defRPr>
            </a:lvl3pPr>
            <a:lvl4pPr marL="1600200" indent="-228600">
              <a:defRPr sz="1600">
                <a:solidFill>
                  <a:srgbClr val="000066"/>
                </a:solidFill>
                <a:latin typeface="Arial" pitchFamily="34" charset="0"/>
              </a:defRPr>
            </a:lvl4pPr>
            <a:lvl5pPr marL="2057400" indent="-228600">
              <a:defRPr sz="1600">
                <a:solidFill>
                  <a:srgbClr val="000066"/>
                </a:solidFill>
                <a:latin typeface="Arial" pitchFamily="34" charset="0"/>
              </a:defRPr>
            </a:lvl5pPr>
            <a:lvl6pPr marL="2514600" indent="-228600" algn="ctr" eaLnBrk="0" fontAlgn="base" hangingPunct="0">
              <a:spcBef>
                <a:spcPct val="0"/>
              </a:spcBef>
              <a:spcAft>
                <a:spcPct val="0"/>
              </a:spcAft>
              <a:defRPr sz="1600">
                <a:solidFill>
                  <a:srgbClr val="000066"/>
                </a:solidFill>
                <a:latin typeface="Arial" pitchFamily="34" charset="0"/>
              </a:defRPr>
            </a:lvl6pPr>
            <a:lvl7pPr marL="2971800" indent="-228600" algn="ctr" eaLnBrk="0" fontAlgn="base" hangingPunct="0">
              <a:spcBef>
                <a:spcPct val="0"/>
              </a:spcBef>
              <a:spcAft>
                <a:spcPct val="0"/>
              </a:spcAft>
              <a:defRPr sz="1600">
                <a:solidFill>
                  <a:srgbClr val="000066"/>
                </a:solidFill>
                <a:latin typeface="Arial" pitchFamily="34" charset="0"/>
              </a:defRPr>
            </a:lvl7pPr>
            <a:lvl8pPr marL="3429000" indent="-228600" algn="ctr" eaLnBrk="0" fontAlgn="base" hangingPunct="0">
              <a:spcBef>
                <a:spcPct val="0"/>
              </a:spcBef>
              <a:spcAft>
                <a:spcPct val="0"/>
              </a:spcAft>
              <a:defRPr sz="1600">
                <a:solidFill>
                  <a:srgbClr val="000066"/>
                </a:solidFill>
                <a:latin typeface="Arial" pitchFamily="34" charset="0"/>
              </a:defRPr>
            </a:lvl8pPr>
            <a:lvl9pPr marL="3886200" indent="-228600" algn="ctr" eaLnBrk="0" fontAlgn="base" hangingPunct="0">
              <a:spcBef>
                <a:spcPct val="0"/>
              </a:spcBef>
              <a:spcAft>
                <a:spcPct val="0"/>
              </a:spcAft>
              <a:defRPr sz="1600">
                <a:solidFill>
                  <a:srgbClr val="000066"/>
                </a:solidFill>
                <a:latin typeface="Arial" pitchFamily="34" charset="0"/>
              </a:defRPr>
            </a:lvl9pPr>
          </a:lstStyle>
          <a:p>
            <a:pPr algn="l"/>
            <a:r>
              <a:rPr lang="sv-SE" sz="2000" u="sng" dirty="0" err="1" smtClean="0">
                <a:effectLst/>
              </a:rPr>
              <a:t>Propensity</a:t>
            </a:r>
            <a:r>
              <a:rPr lang="sv-SE" sz="2000" u="sng" dirty="0" smtClean="0">
                <a:effectLst/>
              </a:rPr>
              <a:t> score for </a:t>
            </a:r>
            <a:r>
              <a:rPr lang="el-GR" sz="2000" u="sng" dirty="0" smtClean="0">
                <a:effectLst/>
              </a:rPr>
              <a:t>β</a:t>
            </a:r>
            <a:r>
              <a:rPr lang="sv-SE" sz="2000" u="sng" dirty="0" smtClean="0">
                <a:effectLst/>
              </a:rPr>
              <a:t>-</a:t>
            </a:r>
            <a:r>
              <a:rPr lang="sv-SE" sz="2000" u="sng" dirty="0" err="1" smtClean="0">
                <a:effectLst/>
              </a:rPr>
              <a:t>blocker</a:t>
            </a:r>
            <a:r>
              <a:rPr lang="sv-SE" sz="2000" u="sng" dirty="0" smtClean="0">
                <a:effectLst/>
              </a:rPr>
              <a:t> </a:t>
            </a:r>
            <a:endParaRPr lang="sv-SE" sz="2000" u="sng" dirty="0">
              <a:effectLs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07791886"/>
              </p:ext>
            </p:extLst>
          </p:nvPr>
        </p:nvGraphicFramePr>
        <p:xfrm>
          <a:off x="742156" y="477054"/>
          <a:ext cx="6248400" cy="6248400"/>
        </p:xfrm>
        <a:graphic>
          <a:graphicData uri="http://schemas.openxmlformats.org/presentationml/2006/ole">
            <mc:AlternateContent xmlns:mc="http://schemas.openxmlformats.org/markup-compatibility/2006">
              <mc:Choice xmlns:v="urn:schemas-microsoft-com:vml" Requires="v">
                <p:oleObj spid="_x0000_s2070" name="Acrobat Document" r:id="rId4" imgW="4791024" imgH="4790872" progId="Acrobat.Document.11">
                  <p:embed/>
                </p:oleObj>
              </mc:Choice>
              <mc:Fallback>
                <p:oleObj name="Acrobat Document" r:id="rId4" imgW="4791024" imgH="4790872" progId="Acrobat.Document.11">
                  <p:embed/>
                  <p:pic>
                    <p:nvPicPr>
                      <p:cNvPr id="0" name=""/>
                      <p:cNvPicPr/>
                      <p:nvPr/>
                    </p:nvPicPr>
                    <p:blipFill>
                      <a:blip r:embed="rId5"/>
                      <a:stretch>
                        <a:fillRect/>
                      </a:stretch>
                    </p:blipFill>
                    <p:spPr>
                      <a:xfrm>
                        <a:off x="742156" y="477054"/>
                        <a:ext cx="6248400" cy="6248400"/>
                      </a:xfrm>
                      <a:prstGeom prst="rect">
                        <a:avLst/>
                      </a:prstGeom>
                    </p:spPr>
                  </p:pic>
                </p:oleObj>
              </mc:Fallback>
            </mc:AlternateContent>
          </a:graphicData>
        </a:graphic>
      </p:graphicFrame>
    </p:spTree>
    <p:extLst>
      <p:ext uri="{BB962C8B-B14F-4D97-AF65-F5344CB8AC3E}">
        <p14:creationId xmlns:p14="http://schemas.microsoft.com/office/powerpoint/2010/main" val="1785538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1802</TotalTime>
  <Words>1231</Words>
  <Application>Microsoft Office PowerPoint</Application>
  <PresentationFormat>On-screen Show (4:3)</PresentationFormat>
  <Paragraphs>408</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Fourth-and Fifth Generation MCS Devices November 13, 2011</dc:title>
  <dc:creator>fpagani</dc:creator>
  <cp:lastModifiedBy>Lars Lund</cp:lastModifiedBy>
  <cp:revision>121</cp:revision>
  <dcterms:created xsi:type="dcterms:W3CDTF">2011-09-17T15:06:50Z</dcterms:created>
  <dcterms:modified xsi:type="dcterms:W3CDTF">2014-08-25T08:45:20Z</dcterms:modified>
</cp:coreProperties>
</file>